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357" r:id="rId6"/>
    <p:sldId id="370" r:id="rId7"/>
    <p:sldId id="260" r:id="rId8"/>
    <p:sldId id="263" r:id="rId9"/>
    <p:sldId id="264" r:id="rId10"/>
    <p:sldId id="358" r:id="rId11"/>
    <p:sldId id="257" r:id="rId12"/>
    <p:sldId id="266" r:id="rId13"/>
    <p:sldId id="348" r:id="rId14"/>
    <p:sldId id="351" r:id="rId15"/>
    <p:sldId id="349" r:id="rId16"/>
    <p:sldId id="350" r:id="rId17"/>
    <p:sldId id="270" r:id="rId18"/>
    <p:sldId id="274" r:id="rId19"/>
    <p:sldId id="272" r:id="rId20"/>
    <p:sldId id="276" r:id="rId21"/>
    <p:sldId id="275" r:id="rId22"/>
    <p:sldId id="273" r:id="rId23"/>
    <p:sldId id="277" r:id="rId24"/>
    <p:sldId id="352" r:id="rId25"/>
    <p:sldId id="362" r:id="rId26"/>
    <p:sldId id="363" r:id="rId27"/>
    <p:sldId id="364" r:id="rId28"/>
    <p:sldId id="360" r:id="rId29"/>
    <p:sldId id="361" r:id="rId30"/>
    <p:sldId id="366" r:id="rId31"/>
    <p:sldId id="356" r:id="rId32"/>
    <p:sldId id="359" r:id="rId33"/>
    <p:sldId id="367" r:id="rId34"/>
    <p:sldId id="371" r:id="rId35"/>
    <p:sldId id="368" r:id="rId36"/>
    <p:sldId id="347" r:id="rId37"/>
    <p:sldId id="267" r:id="rId38"/>
    <p:sldId id="269" r:id="rId39"/>
    <p:sldId id="369" r:id="rId40"/>
    <p:sldId id="35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720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2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4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33.xml"/><Relationship Id="rId7" Type="http://schemas.openxmlformats.org/officeDocument/2006/relationships/image" Target="../media/image3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5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44.png"/><Relationship Id="rId17" Type="http://schemas.openxmlformats.org/officeDocument/2006/relationships/image" Target="../media/image41.png"/><Relationship Id="rId2" Type="http://schemas.openxmlformats.org/officeDocument/2006/relationships/tags" Target="../tags/tag38.xml"/><Relationship Id="rId16" Type="http://schemas.openxmlformats.org/officeDocument/2006/relationships/image" Target="../media/image40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43.png"/><Relationship Id="rId5" Type="http://schemas.openxmlformats.org/officeDocument/2006/relationships/tags" Target="../tags/tag41.xml"/><Relationship Id="rId1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tags" Target="../tags/tag40.xml"/><Relationship Id="rId9" Type="http://schemas.openxmlformats.org/officeDocument/2006/relationships/image" Target="../media/image38.png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41.png"/><Relationship Id="rId3" Type="http://schemas.openxmlformats.org/officeDocument/2006/relationships/tags" Target="../tags/tag46.xml"/><Relationship Id="rId7" Type="http://schemas.openxmlformats.org/officeDocument/2006/relationships/image" Target="../media/image47.png"/><Relationship Id="rId12" Type="http://schemas.openxmlformats.org/officeDocument/2006/relationships/image" Target="../media/image40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5" Type="http://schemas.openxmlformats.org/officeDocument/2006/relationships/tags" Target="../tags/tag48.xml"/><Relationship Id="rId10" Type="http://schemas.openxmlformats.org/officeDocument/2006/relationships/image" Target="../media/image38.png"/><Relationship Id="rId4" Type="http://schemas.openxmlformats.org/officeDocument/2006/relationships/tags" Target="../tags/tag47.xml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51.xml"/><Relationship Id="rId7" Type="http://schemas.openxmlformats.org/officeDocument/2006/relationships/image" Target="../media/image51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50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4.png"/><Relationship Id="rId4" Type="http://schemas.openxmlformats.org/officeDocument/2006/relationships/tags" Target="../tags/tag52.xml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6.png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3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55.png"/><Relationship Id="rId5" Type="http://schemas.openxmlformats.org/officeDocument/2006/relationships/tags" Target="../tags/tag57.xml"/><Relationship Id="rId15" Type="http://schemas.openxmlformats.org/officeDocument/2006/relationships/image" Target="../media/image30.png"/><Relationship Id="rId10" Type="http://schemas.openxmlformats.org/officeDocument/2006/relationships/image" Target="../media/image52.png"/><Relationship Id="rId4" Type="http://schemas.openxmlformats.org/officeDocument/2006/relationships/tags" Target="../tags/tag56.xml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6.png"/><Relationship Id="rId3" Type="http://schemas.openxmlformats.org/officeDocument/2006/relationships/tags" Target="../tags/tag6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3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55.png"/><Relationship Id="rId5" Type="http://schemas.openxmlformats.org/officeDocument/2006/relationships/tags" Target="../tags/tag63.xml"/><Relationship Id="rId15" Type="http://schemas.openxmlformats.org/officeDocument/2006/relationships/image" Target="../media/image30.png"/><Relationship Id="rId10" Type="http://schemas.openxmlformats.org/officeDocument/2006/relationships/image" Target="../media/image52.png"/><Relationship Id="rId4" Type="http://schemas.openxmlformats.org/officeDocument/2006/relationships/tags" Target="../tags/tag62.xml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3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55.png"/><Relationship Id="rId17" Type="http://schemas.openxmlformats.org/officeDocument/2006/relationships/image" Target="../media/image57.png"/><Relationship Id="rId2" Type="http://schemas.openxmlformats.org/officeDocument/2006/relationships/tags" Target="../tags/tag66.xml"/><Relationship Id="rId16" Type="http://schemas.openxmlformats.org/officeDocument/2006/relationships/image" Target="../media/image30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52.png"/><Relationship Id="rId5" Type="http://schemas.openxmlformats.org/officeDocument/2006/relationships/tags" Target="../tags/tag69.xml"/><Relationship Id="rId15" Type="http://schemas.openxmlformats.org/officeDocument/2006/relationships/image" Target="../media/image54.png"/><Relationship Id="rId10" Type="http://schemas.openxmlformats.org/officeDocument/2006/relationships/image" Target="../media/image51.PNG"/><Relationship Id="rId4" Type="http://schemas.openxmlformats.org/officeDocument/2006/relationships/tags" Target="../tags/tag68.xml"/><Relationship Id="rId9" Type="http://schemas.openxmlformats.org/officeDocument/2006/relationships/image" Target="../media/image50.png"/><Relationship Id="rId1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../media/image55.png"/><Relationship Id="rId18" Type="http://schemas.openxmlformats.org/officeDocument/2006/relationships/image" Target="../media/image57.png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52.png"/><Relationship Id="rId17" Type="http://schemas.openxmlformats.org/officeDocument/2006/relationships/image" Target="../media/image30.png"/><Relationship Id="rId2" Type="http://schemas.openxmlformats.org/officeDocument/2006/relationships/tags" Target="../tags/tag73.xml"/><Relationship Id="rId16" Type="http://schemas.openxmlformats.org/officeDocument/2006/relationships/image" Target="../media/image54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51.PNG"/><Relationship Id="rId5" Type="http://schemas.openxmlformats.org/officeDocument/2006/relationships/tags" Target="../tags/tag76.xml"/><Relationship Id="rId15" Type="http://schemas.openxmlformats.org/officeDocument/2006/relationships/image" Target="../media/image56.png"/><Relationship Id="rId10" Type="http://schemas.openxmlformats.org/officeDocument/2006/relationships/image" Target="../media/image50.png"/><Relationship Id="rId19" Type="http://schemas.openxmlformats.org/officeDocument/2006/relationships/image" Target="../media/image27.png"/><Relationship Id="rId4" Type="http://schemas.openxmlformats.org/officeDocument/2006/relationships/tags" Target="../tags/tag7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image" Target="../media/image59.png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../media/image34.png"/><Relationship Id="rId2" Type="http://schemas.openxmlformats.org/officeDocument/2006/relationships/tags" Target="../tags/tag81.xml"/><Relationship Id="rId16" Type="http://schemas.openxmlformats.org/officeDocument/2006/relationships/image" Target="../media/image62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58.png"/><Relationship Id="rId5" Type="http://schemas.openxmlformats.org/officeDocument/2006/relationships/tags" Target="../tags/tag84.xml"/><Relationship Id="rId15" Type="http://schemas.openxmlformats.org/officeDocument/2006/relationships/image" Target="../media/image61.png"/><Relationship Id="rId10" Type="http://schemas.openxmlformats.org/officeDocument/2006/relationships/image" Target="../media/image4.png"/><Relationship Id="rId4" Type="http://schemas.openxmlformats.org/officeDocument/2006/relationships/tags" Target="../tags/tag8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0.xml"/><Relationship Id="rId7" Type="http://schemas.openxmlformats.org/officeDocument/2006/relationships/image" Target="../media/image63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2.xml"/><Relationship Id="rId10" Type="http://schemas.openxmlformats.org/officeDocument/2006/relationships/image" Target="../media/image65.png"/><Relationship Id="rId4" Type="http://schemas.openxmlformats.org/officeDocument/2006/relationships/tags" Target="../tags/tag91.xml"/><Relationship Id="rId9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67.png"/><Relationship Id="rId5" Type="http://schemas.openxmlformats.org/officeDocument/2006/relationships/image" Target="../media/image63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67.png"/><Relationship Id="rId5" Type="http://schemas.openxmlformats.org/officeDocument/2006/relationships/image" Target="../media/image63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67.png"/><Relationship Id="rId5" Type="http://schemas.openxmlformats.org/officeDocument/2006/relationships/image" Target="../media/image63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70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69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104.xml"/><Relationship Id="rId7" Type="http://schemas.openxmlformats.org/officeDocument/2006/relationships/image" Target="../media/image72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7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76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7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112.xml"/><Relationship Id="rId7" Type="http://schemas.openxmlformats.org/officeDocument/2006/relationships/image" Target="../media/image77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0.png"/><Relationship Id="rId4" Type="http://schemas.openxmlformats.org/officeDocument/2006/relationships/tags" Target="../tags/tag113.xml"/><Relationship Id="rId9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116.xml"/><Relationship Id="rId7" Type="http://schemas.openxmlformats.org/officeDocument/2006/relationships/image" Target="../media/image81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7.xml"/><Relationship Id="rId9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120.xml"/><Relationship Id="rId7" Type="http://schemas.openxmlformats.org/officeDocument/2006/relationships/image" Target="../media/image81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3.png"/><Relationship Id="rId4" Type="http://schemas.openxmlformats.org/officeDocument/2006/relationships/tags" Target="../tags/tag121.xml"/><Relationship Id="rId9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59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8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tags" Target="../tags/tag10.xml"/><Relationship Id="rId10" Type="http://schemas.openxmlformats.org/officeDocument/2006/relationships/image" Target="../media/image16.png"/><Relationship Id="rId4" Type="http://schemas.openxmlformats.org/officeDocument/2006/relationships/tags" Target="../tags/tag9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21.png"/><Relationship Id="rId5" Type="http://schemas.openxmlformats.org/officeDocument/2006/relationships/tags" Target="../tags/tag15.xml"/><Relationship Id="rId10" Type="http://schemas.openxmlformats.org/officeDocument/2006/relationships/image" Target="../media/image20.png"/><Relationship Id="rId4" Type="http://schemas.openxmlformats.org/officeDocument/2006/relationships/tags" Target="../tags/tag14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9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8.png"/><Relationship Id="rId5" Type="http://schemas.openxmlformats.org/officeDocument/2006/relationships/tags" Target="../tags/tag23.xml"/><Relationship Id="rId10" Type="http://schemas.openxmlformats.org/officeDocument/2006/relationships/image" Target="../media/image27.png"/><Relationship Id="rId4" Type="http://schemas.openxmlformats.org/officeDocument/2006/relationships/tags" Target="../tags/tag22.xml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E218B-5BE0-963E-BDA3-F68FFDAA42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TMD            Production in NRQCD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ECF85-C264-8F58-38E8-D1B1FDC4C8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Marston Copeland, Reed Hodges, Thomas Mehen, Sean Fleming</a:t>
            </a:r>
          </a:p>
        </p:txBody>
      </p:sp>
      <p:pic>
        <p:nvPicPr>
          <p:cNvPr id="4" name="Picture 3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72ED2D8E-B1E2-E72D-F7F9-29812E5D1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44" y="144896"/>
            <a:ext cx="708083" cy="70808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5AB26F1-73A6-7340-6721-87F25AFFC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737" y="-465191"/>
            <a:ext cx="3886263" cy="1912651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F5B5B0F-135F-3A57-BDE1-19E84B992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171" y="223317"/>
            <a:ext cx="1406785" cy="6773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B05A26-5A5A-5554-939F-D65B684F82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59615" y="3760053"/>
            <a:ext cx="901512" cy="537003"/>
          </a:xfrm>
          <a:prstGeom prst="rect">
            <a:avLst/>
          </a:prstGeom>
        </p:spPr>
      </p:pic>
      <p:pic>
        <p:nvPicPr>
          <p:cNvPr id="1026" name="Picture 2" descr="University of Arizona Logo and symbol, meaning, history, PNG ...">
            <a:extLst>
              <a:ext uri="{FF2B5EF4-FFF2-40B4-BE49-F238E27FC236}">
                <a16:creationId xmlns:a16="http://schemas.microsoft.com/office/drawing/2014/main" id="{FA634DCB-95CC-71AC-6316-2F175CBE8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74" y="18027"/>
            <a:ext cx="2444226" cy="104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line, font, diagram&#10;&#10;Description automatically generated">
            <a:extLst>
              <a:ext uri="{FF2B5EF4-FFF2-40B4-BE49-F238E27FC236}">
                <a16:creationId xmlns:a16="http://schemas.microsoft.com/office/drawing/2014/main" id="{10A94B02-1105-A3BE-12DA-8A309CEC1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764" y="4581429"/>
            <a:ext cx="6188827" cy="1697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3287A7-CFB8-19DD-D9FA-8AF848D9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A9A8A-8D5E-B8FF-26D0-D6C06E32D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In SIDIS there are two ways to produce a         at leading order.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The incoming electron can strike a quark which then fragments into a         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Or the electron can “strike” a gluon – the emitted virtual photon fuses with the gluon to create a       pair.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The latter is a probe of gluon structure at leading twist!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19862-9944-57F7-5258-325F3280EE4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95796" y="1933738"/>
            <a:ext cx="352666" cy="210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495D9C-7E16-1381-A4E5-CDDC6BC7164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469816" y="2860830"/>
            <a:ext cx="352666" cy="210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AED4A7-B8F1-8D68-0CAF-386911AEAA9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511048" y="3182055"/>
            <a:ext cx="210286" cy="15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97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676F-056C-2BB0-E684-055A6DA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B92A7-6978-8A9C-5F75-C59C86F8A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Fragmentation functions tell us the probability that a </a:t>
            </a:r>
            <a:r>
              <a:rPr lang="en-US" dirty="0" err="1"/>
              <a:t>parton</a:t>
            </a:r>
            <a:r>
              <a:rPr lang="en-US" dirty="0"/>
              <a:t> “</a:t>
            </a:r>
            <a:r>
              <a:rPr lang="en-US" dirty="0" err="1"/>
              <a:t>i</a:t>
            </a:r>
            <a:r>
              <a:rPr lang="en-US" dirty="0"/>
              <a:t>” will </a:t>
            </a:r>
            <a:r>
              <a:rPr lang="en-US" dirty="0" err="1"/>
              <a:t>hadronize</a:t>
            </a:r>
            <a:r>
              <a:rPr lang="en-US" dirty="0"/>
              <a:t> into a hadron “H”.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Provide information on how hadrons emerge from energetic quarks and gluons.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Like PDFs, defined by non-perturbative matrix elements and are used in factorization theorems. </a:t>
            </a:r>
          </a:p>
        </p:txBody>
      </p:sp>
      <p:pic>
        <p:nvPicPr>
          <p:cNvPr id="5" name="Picture 4" descr="A picture containing line, diagram, handwriting, font&#10;&#10;Description automatically generated">
            <a:extLst>
              <a:ext uri="{FF2B5EF4-FFF2-40B4-BE49-F238E27FC236}">
                <a16:creationId xmlns:a16="http://schemas.microsoft.com/office/drawing/2014/main" id="{1B5B794C-B48F-232C-5D9E-94107E2C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552" y="4585563"/>
            <a:ext cx="3048356" cy="165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95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4D02A-87A2-7712-0463-D9FF2B168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 Fragmentation to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FBAE4-6839-2B9E-9607-92C0E047E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Production of a       pair fragmenting from a light quark gives 3 possible diagrams (plus mirrors) at lowest order.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Only unpolarized quark to unpolarized          TMD FF has been studied before.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2DCFFEF-5D01-4C48-BCCC-942F804AB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3823" y="4034593"/>
            <a:ext cx="8252387" cy="1961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1BD9A2-F2CC-B855-BF3F-121BBE80FD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57250" y="1940116"/>
            <a:ext cx="210286" cy="1539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13130D-5643-01A3-1694-73D6E598E6A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151259" y="1116619"/>
            <a:ext cx="892763" cy="5317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B7ED702-FCA9-5B8B-59D6-2FA09FE3A3E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94377" y="3110776"/>
            <a:ext cx="386228" cy="23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01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A2943-0B41-53CE-1003-FAB2B706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Details of Calculation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862451B-5F86-16C5-7F51-72C759B749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6043" y="2231137"/>
            <a:ext cx="10939913" cy="76592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2227380-5A94-2C98-3DF8-2CAD7B2A373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939562" y="3860936"/>
            <a:ext cx="4312873" cy="58324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BFF80E6-CD8F-A0CA-9055-C06592B8649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47432" y="5261291"/>
            <a:ext cx="2745905" cy="35657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F320923-610F-E11F-6031-4AADD93C3AE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747433" y="5731256"/>
            <a:ext cx="2748953" cy="35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56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A2943-0B41-53CE-1003-FAB2B706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Details of Calculation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08B7563-2751-D520-7743-645E04637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235" y="1986915"/>
            <a:ext cx="2809715" cy="20612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889A160-2752-45A7-A640-509D0F5BB86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42457" y="2923772"/>
            <a:ext cx="4358237" cy="5627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1255B39-BACF-6280-9F4B-23991B6F2A0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433398" y="3026908"/>
            <a:ext cx="242103" cy="24210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573F4D7-7F32-28AB-F75B-8251EAE705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4566" y="2168456"/>
            <a:ext cx="2508688" cy="18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3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A2943-0B41-53CE-1003-FAB2B706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Details of Calculation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B37D9D-BB4F-E3AB-0442-563F9FD196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2235" y="1986915"/>
            <a:ext cx="2809715" cy="2061210"/>
          </a:xfrm>
          <a:prstGeom prst="rect">
            <a:avLst/>
          </a:prstGeom>
        </p:spPr>
      </p:pic>
      <p:sp>
        <p:nvSpPr>
          <p:cNvPr id="13" name="Arrow: Bent 12">
            <a:extLst>
              <a:ext uri="{FF2B5EF4-FFF2-40B4-BE49-F238E27FC236}">
                <a16:creationId xmlns:a16="http://schemas.microsoft.com/office/drawing/2014/main" id="{7D34B075-A5CA-9AFE-E9EF-C86E87B2DE7C}"/>
              </a:ext>
            </a:extLst>
          </p:cNvPr>
          <p:cNvSpPr/>
          <p:nvPr/>
        </p:nvSpPr>
        <p:spPr>
          <a:xfrm>
            <a:off x="6100144" y="2599160"/>
            <a:ext cx="726948" cy="649224"/>
          </a:xfrm>
          <a:prstGeom prst="bentArrow">
            <a:avLst>
              <a:gd name="adj1" fmla="val 12628"/>
              <a:gd name="adj2" fmla="val 13995"/>
              <a:gd name="adj3" fmla="val 25000"/>
              <a:gd name="adj4" fmla="val 87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A92D99D-119F-B554-E494-99FCC76B48A3}"/>
              </a:ext>
            </a:extLst>
          </p:cNvPr>
          <p:cNvSpPr/>
          <p:nvPr/>
        </p:nvSpPr>
        <p:spPr>
          <a:xfrm>
            <a:off x="5800759" y="4048125"/>
            <a:ext cx="47548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29AC7EC-E28E-B6D1-FB54-BE0B262DF881}"/>
              </a:ext>
            </a:extLst>
          </p:cNvPr>
          <p:cNvSpPr/>
          <p:nvPr/>
        </p:nvSpPr>
        <p:spPr>
          <a:xfrm>
            <a:off x="6681583" y="4048125"/>
            <a:ext cx="1225296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8A60DC0-0A37-D0DD-8FE7-4F4BE76F2292}"/>
              </a:ext>
            </a:extLst>
          </p:cNvPr>
          <p:cNvSpPr/>
          <p:nvPr/>
        </p:nvSpPr>
        <p:spPr>
          <a:xfrm rot="19798085">
            <a:off x="7227222" y="2240459"/>
            <a:ext cx="420624" cy="201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83B64C7-BC2D-57F6-CA59-E8583F0ED967}"/>
              </a:ext>
            </a:extLst>
          </p:cNvPr>
          <p:cNvSpPr/>
          <p:nvPr/>
        </p:nvSpPr>
        <p:spPr>
          <a:xfrm rot="1795414">
            <a:off x="7227189" y="3474685"/>
            <a:ext cx="420624" cy="201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CF9F33D-8D53-59A3-5810-E114A6D3C95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712438" y="4419038"/>
            <a:ext cx="563809" cy="2102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BAD4AA5-4690-6A0D-9434-92A963EA50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375820" y="4454085"/>
            <a:ext cx="140191" cy="1752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6F4ACA-366B-CC10-3A91-56325DA255F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38503" y="2533381"/>
            <a:ext cx="173714" cy="1737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5B6475-08F5-C596-78A6-8D65DF88321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669952" y="1947781"/>
            <a:ext cx="681447" cy="2009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0DFD2C4-DBAD-ED09-9853-6B1AD6075F7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761788" y="3575269"/>
            <a:ext cx="579775" cy="20092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FD516CA-D343-22B4-3B64-42CF460805D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42457" y="2923772"/>
            <a:ext cx="4358237" cy="5627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C166F7C-58CB-E204-3077-AECF06BBA41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433398" y="3026908"/>
            <a:ext cx="242103" cy="24210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3331EFF-1FF2-9231-C78B-A2E9A75A53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24566" y="2168456"/>
            <a:ext cx="2508688" cy="18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5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A2943-0B41-53CE-1003-FAB2B706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Details of Calculation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8DDC5B-871D-A61B-3AC4-CADBEF7EB9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71096" y="5023406"/>
            <a:ext cx="2553431" cy="4071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5D8184-189C-0393-669B-5CECFFF98B0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236571" y="4529442"/>
            <a:ext cx="1748679" cy="4622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305DE70-5628-AE15-183F-453E91913BEA}"/>
              </a:ext>
            </a:extLst>
          </p:cNvPr>
          <p:cNvSpPr txBox="1"/>
          <p:nvPr/>
        </p:nvSpPr>
        <p:spPr>
          <a:xfrm>
            <a:off x="6016752" y="4572000"/>
            <a:ext cx="2331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Optical Theorem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Gluon off-shell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17A891-E8A5-0216-31F9-704643D86B7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607990" y="5699209"/>
            <a:ext cx="1005840" cy="2109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0D6296-BA02-501A-B4B4-53CC6708D3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2235" y="1986915"/>
            <a:ext cx="2809715" cy="20612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9F599F3-2E33-9638-33FB-325A15ED181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42457" y="2923772"/>
            <a:ext cx="4358237" cy="5627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753CCF-A349-9F30-F4C5-8D7972F9B1A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433398" y="3026908"/>
            <a:ext cx="242103" cy="2421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7436F23-F0B0-6526-BBAF-716473D06C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24566" y="2168456"/>
            <a:ext cx="2508688" cy="18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5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D5FE-4821-6553-9EB2-ACAEE56A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NRQCD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1F51-0100-7ECD-2AEC-AD8E737C5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Also need to calculate matrix elements in NRQCD theory, then match to </a:t>
            </a:r>
            <a:r>
              <a:rPr lang="en-US" dirty="0" err="1"/>
              <a:t>pQCD</a:t>
            </a:r>
            <a:r>
              <a:rPr lang="en-US" dirty="0"/>
              <a:t> results.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Theories have same low energy behavior!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Infrared poles between the two theories must agree.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7A913-8500-7AB1-BAC1-B0920A2B5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570" y="4308838"/>
            <a:ext cx="1663685" cy="1920835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A8A95EA-5263-C45D-34C1-661B7920F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55" y="4423681"/>
            <a:ext cx="2324261" cy="155378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963763-EF13-9279-7506-119F89FC3A5B}"/>
              </a:ext>
            </a:extLst>
          </p:cNvPr>
          <p:cNvCxnSpPr/>
          <p:nvPr/>
        </p:nvCxnSpPr>
        <p:spPr>
          <a:xfrm>
            <a:off x="5335480" y="5213299"/>
            <a:ext cx="1074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399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BE92-9C02-B717-F3AA-13D2AC8E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602C8-76BE-FF4F-6768-486F5DDB9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4704" y="1805940"/>
            <a:ext cx="1663685" cy="1920835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E275B93-31D2-771C-BC1D-6E3244560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5835" y="1920885"/>
            <a:ext cx="2324261" cy="155378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ED89A6-4A2F-FBDC-B2FC-0D3A1F2A1CFA}"/>
              </a:ext>
            </a:extLst>
          </p:cNvPr>
          <p:cNvCxnSpPr/>
          <p:nvPr/>
        </p:nvCxnSpPr>
        <p:spPr>
          <a:xfrm>
            <a:off x="5282140" y="2880659"/>
            <a:ext cx="1074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52A84E-5B86-C987-2DD1-07028FF476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226820" y="4464149"/>
            <a:ext cx="3340190" cy="252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15DC54-6297-1153-9FEF-C2489793B4F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012694" y="4436424"/>
            <a:ext cx="3309627" cy="2882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2FDBF-406B-4A21-F617-69DEFB14CB6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30734" y="3835719"/>
            <a:ext cx="856381" cy="3306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93AC4E-8BDB-E844-F6B1-86D5EE9C998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285793" y="3795355"/>
            <a:ext cx="772572" cy="31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87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BE92-9C02-B717-F3AA-13D2AC8E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602C8-76BE-FF4F-6768-486F5DDB94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4704" y="1805940"/>
            <a:ext cx="1663685" cy="1920835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E275B93-31D2-771C-BC1D-6E32445602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5835" y="1920885"/>
            <a:ext cx="2324261" cy="155378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ED89A6-4A2F-FBDC-B2FC-0D3A1F2A1CFA}"/>
              </a:ext>
            </a:extLst>
          </p:cNvPr>
          <p:cNvCxnSpPr/>
          <p:nvPr/>
        </p:nvCxnSpPr>
        <p:spPr>
          <a:xfrm>
            <a:off x="5282140" y="2880659"/>
            <a:ext cx="1074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52A84E-5B86-C987-2DD1-07028FF476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26820" y="4464149"/>
            <a:ext cx="3340190" cy="252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46F2B2-BF63-2B37-0969-E8A3049B3F8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654248" y="5125503"/>
            <a:ext cx="2485333" cy="28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15DC54-6297-1153-9FEF-C2489793B4F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012694" y="4436424"/>
            <a:ext cx="3309627" cy="2882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D12A91-2215-1B7C-3001-7A833A538CA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440080" y="5133122"/>
            <a:ext cx="2334476" cy="2803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2FDBF-406B-4A21-F617-69DEFB14CB6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430734" y="3835719"/>
            <a:ext cx="856381" cy="3306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93AC4E-8BDB-E844-F6B1-86D5EE9C998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285793" y="3795355"/>
            <a:ext cx="772572" cy="31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6B5CE-77A9-FB15-12CD-15BE4E59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7EB58-D055-56F3-8B79-BB6564C5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In hadrons, the strong dynamics of QCD take place at the scale               ~ 200 MeV.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Perturbation theory is not applicable, so other strategies to predict observables are necessary.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The </a:t>
            </a:r>
            <a:r>
              <a:rPr lang="en-US" dirty="0" err="1"/>
              <a:t>parton</a:t>
            </a:r>
            <a:r>
              <a:rPr lang="en-US" dirty="0"/>
              <a:t> model embeds the non-perturbative behavior in </a:t>
            </a:r>
            <a:r>
              <a:rPr lang="en-US" dirty="0" err="1"/>
              <a:t>parton</a:t>
            </a:r>
            <a:r>
              <a:rPr lang="en-US" dirty="0"/>
              <a:t> distribution functions (PDFs) and fragmentation functions (FFs).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QCD, </a:t>
            </a:r>
            <a:r>
              <a:rPr lang="en-US" dirty="0" err="1"/>
              <a:t>partons</a:t>
            </a:r>
            <a:r>
              <a:rPr lang="en-US" dirty="0"/>
              <a:t> are identified with the quarks, antiquarks, and gluons inside of hadrons.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9352E-31CA-72CA-8341-373AD61F7F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57724" y="1909686"/>
            <a:ext cx="643048" cy="2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91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BE92-9C02-B717-F3AA-13D2AC8E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602C8-76BE-FF4F-6768-486F5DDB94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4704" y="1805940"/>
            <a:ext cx="1663685" cy="1920835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E275B93-31D2-771C-BC1D-6E32445602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5835" y="1920885"/>
            <a:ext cx="2324261" cy="155378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ED89A6-4A2F-FBDC-B2FC-0D3A1F2A1CFA}"/>
              </a:ext>
            </a:extLst>
          </p:cNvPr>
          <p:cNvCxnSpPr/>
          <p:nvPr/>
        </p:nvCxnSpPr>
        <p:spPr>
          <a:xfrm>
            <a:off x="5282140" y="2880659"/>
            <a:ext cx="1074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52A84E-5B86-C987-2DD1-07028FF476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26820" y="4464149"/>
            <a:ext cx="3340190" cy="252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46F2B2-BF63-2B37-0969-E8A3049B3F8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654248" y="5125503"/>
            <a:ext cx="2485333" cy="28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15DC54-6297-1153-9FEF-C2489793B4F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012694" y="4436424"/>
            <a:ext cx="3309627" cy="2882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D12A91-2215-1B7C-3001-7A833A538CA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440080" y="5133122"/>
            <a:ext cx="2334476" cy="2803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2FDBF-406B-4A21-F617-69DEFB14CB6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430734" y="3835719"/>
            <a:ext cx="856381" cy="3306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93AC4E-8BDB-E844-F6B1-86D5EE9C998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285793" y="3795355"/>
            <a:ext cx="772572" cy="31238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697D22A-C2D8-40E4-3BCE-2747A7F5F504}"/>
              </a:ext>
            </a:extLst>
          </p:cNvPr>
          <p:cNvSpPr/>
          <p:nvPr/>
        </p:nvSpPr>
        <p:spPr>
          <a:xfrm>
            <a:off x="2362199" y="4972983"/>
            <a:ext cx="1900275" cy="6019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781714-91E1-885E-BF3B-D5F610156BBA}"/>
              </a:ext>
            </a:extLst>
          </p:cNvPr>
          <p:cNvSpPr/>
          <p:nvPr/>
        </p:nvSpPr>
        <p:spPr>
          <a:xfrm>
            <a:off x="8031479" y="4972983"/>
            <a:ext cx="1900275" cy="6019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37063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BE92-9C02-B717-F3AA-13D2AC8E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602C8-76BE-FF4F-6768-486F5DDB94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4704" y="1805940"/>
            <a:ext cx="1663685" cy="1920835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E275B93-31D2-771C-BC1D-6E32445602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5835" y="1920885"/>
            <a:ext cx="2324261" cy="155378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ED89A6-4A2F-FBDC-B2FC-0D3A1F2A1CFA}"/>
              </a:ext>
            </a:extLst>
          </p:cNvPr>
          <p:cNvCxnSpPr/>
          <p:nvPr/>
        </p:nvCxnSpPr>
        <p:spPr>
          <a:xfrm>
            <a:off x="5282140" y="2880659"/>
            <a:ext cx="1074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52A84E-5B86-C987-2DD1-07028FF476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26820" y="4464149"/>
            <a:ext cx="3340190" cy="252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46F2B2-BF63-2B37-0969-E8A3049B3F8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654248" y="5125503"/>
            <a:ext cx="2485333" cy="28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15DC54-6297-1153-9FEF-C2489793B4F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012694" y="4436424"/>
            <a:ext cx="3309627" cy="2882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D12A91-2215-1B7C-3001-7A833A538CA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440080" y="5133122"/>
            <a:ext cx="2334476" cy="2803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2FDBF-406B-4A21-F617-69DEFB14CB6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430734" y="3835719"/>
            <a:ext cx="856381" cy="3306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93AC4E-8BDB-E844-F6B1-86D5EE9C998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285793" y="3795355"/>
            <a:ext cx="772572" cy="3123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52E31DB-04DE-5432-51A2-F493C2B8B261}"/>
              </a:ext>
            </a:extLst>
          </p:cNvPr>
          <p:cNvSpPr txBox="1"/>
          <p:nvPr/>
        </p:nvSpPr>
        <p:spPr>
          <a:xfrm>
            <a:off x="3672953" y="5821905"/>
            <a:ext cx="568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                                                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023FD7F-8638-FAAC-40DC-C192AA694F1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202564" y="5904403"/>
            <a:ext cx="2014476" cy="35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7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BE92-9C02-B717-F3AA-13D2AC8E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602C8-76BE-FF4F-6768-486F5DDB94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4704" y="1805940"/>
            <a:ext cx="1663685" cy="1920835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E275B93-31D2-771C-BC1D-6E32445602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5835" y="1920885"/>
            <a:ext cx="2324261" cy="155378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ED89A6-4A2F-FBDC-B2FC-0D3A1F2A1CFA}"/>
              </a:ext>
            </a:extLst>
          </p:cNvPr>
          <p:cNvCxnSpPr/>
          <p:nvPr/>
        </p:nvCxnSpPr>
        <p:spPr>
          <a:xfrm>
            <a:off x="5282140" y="2880659"/>
            <a:ext cx="1074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52A84E-5B86-C987-2DD1-07028FF476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226820" y="4464149"/>
            <a:ext cx="3340190" cy="252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46F2B2-BF63-2B37-0969-E8A3049B3F8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654248" y="5125503"/>
            <a:ext cx="2485333" cy="28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15DC54-6297-1153-9FEF-C2489793B4F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012694" y="4436424"/>
            <a:ext cx="3309627" cy="2882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D12A91-2215-1B7C-3001-7A833A538CA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440080" y="5133122"/>
            <a:ext cx="2334476" cy="2803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0057E1-EB77-96E7-B8EA-032D59E39E0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430734" y="3835719"/>
            <a:ext cx="856381" cy="3306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93AC4E-8BDB-E844-F6B1-86D5EE9C998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285793" y="3795355"/>
            <a:ext cx="772572" cy="3123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52E31DB-04DE-5432-51A2-F493C2B8B261}"/>
              </a:ext>
            </a:extLst>
          </p:cNvPr>
          <p:cNvSpPr txBox="1"/>
          <p:nvPr/>
        </p:nvSpPr>
        <p:spPr>
          <a:xfrm>
            <a:off x="3672953" y="5821905"/>
            <a:ext cx="568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                                                                                                 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023FD7F-8638-FAAC-40DC-C192AA694F1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202564" y="5904403"/>
            <a:ext cx="2014476" cy="353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95EA42-4213-E5A9-9078-A3BCE5F9E76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 rot="425863">
            <a:off x="6925816" y="5740625"/>
            <a:ext cx="2417992" cy="36933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EA6D6D-3D8A-0B3F-3CD3-D5BDD0D6AF7C}"/>
              </a:ext>
            </a:extLst>
          </p:cNvPr>
          <p:cNvCxnSpPr>
            <a:cxnSpLocks/>
          </p:cNvCxnSpPr>
          <p:nvPr/>
        </p:nvCxnSpPr>
        <p:spPr>
          <a:xfrm flipH="1">
            <a:off x="6356338" y="5904403"/>
            <a:ext cx="463562" cy="10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538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5280-F7E0-9B44-4674-0343CD52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 to          Polarizations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8BC6E-80AC-F155-6591-4288F5235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Quark can be unpolarized (      ), longitudinally polarized (         ), or and transversely polarized     (               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Project out these states by completing spin trace in definition.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Project out         polarization by replacing polarization vectors (like tensor decomposition).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4850A-809B-C914-BDEF-3F00FF53656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450336" y="1108008"/>
            <a:ext cx="892763" cy="531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91E30A-F091-7ABD-9350-965E880C631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940895" y="4550498"/>
            <a:ext cx="2310209" cy="352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55590A-01FF-6293-5496-92E871C4D02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498437" y="3650252"/>
            <a:ext cx="7256085" cy="508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675675-09D2-C06C-60AA-20B4B0584C2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485717" y="5793849"/>
            <a:ext cx="5281524" cy="3672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D2045F-3397-E129-22D4-B0222B35C9E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087455" y="1845734"/>
            <a:ext cx="254376" cy="352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5AADFB-8607-22CF-1771-BEB816EDAF9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168983" y="1845734"/>
            <a:ext cx="453712" cy="3525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0CC608-7DF0-011D-D058-2B005C9999A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260303" y="2147156"/>
            <a:ext cx="786929" cy="297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C72DC5-BC4B-8D67-286C-6F15265536A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24303" y="5400157"/>
            <a:ext cx="352666" cy="21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58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2B0381EF-5967-3FB0-A055-633F9317FF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8705" y="3320249"/>
            <a:ext cx="4234076" cy="29679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605280-F7E0-9B44-4674-0343CD52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 to          Polarizations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4850A-809B-C914-BDEF-3F00FF53656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450336" y="1108008"/>
            <a:ext cx="892763" cy="53179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1390C9-6347-0669-64B0-01B881BCB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         can be unpolarized, vector polarized (longitudinal or transverse), or tensor polarized (LL, LT, or TT).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There are 18 polarized quark to          TMD fragmentation functions.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E45F6D-81E4-D7D6-D7E2-4BD95FBA8D3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298448" y="1909742"/>
            <a:ext cx="478333" cy="2849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D0455E-9B61-381D-9E45-CFB828144AF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94431" y="2759454"/>
            <a:ext cx="3510856" cy="304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A3DF7C-CA34-6082-E04F-7CB54384D3F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693000" y="2786121"/>
            <a:ext cx="2671238" cy="2514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19B601-6414-A7D3-ECC5-33401FF39E1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614525" y="3565707"/>
            <a:ext cx="382894" cy="2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33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9029E-4291-436E-B09B-31013392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 Fragmentation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4C672-77B5-815F-6CD4-121601418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At leading order in the strong coupling, only seven FFs survive!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Unpolarized quark: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AA2EFC-F163-051B-2A4B-B63E886382B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36320" y="3553288"/>
            <a:ext cx="4969083" cy="1925469"/>
          </a:xfrm>
          <a:prstGeom prst="rect">
            <a:avLst/>
          </a:prstGeom>
        </p:spPr>
      </p:pic>
      <p:pic>
        <p:nvPicPr>
          <p:cNvPr id="10" name="Picture 9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D010E444-8E8F-F773-F990-BD7509DCA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705" y="3320249"/>
            <a:ext cx="4234076" cy="2967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9E5F2B-3052-F478-2F61-DD90CEDCA55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32318" y="5977468"/>
            <a:ext cx="4263682" cy="23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60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9029E-4291-436E-B09B-31013392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 Fragmentation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4C672-77B5-815F-6CD4-121601418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At leading order in the strong coupling, only seven FFs survive!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Unpolarized quark: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AA2EFC-F163-051B-2A4B-B63E886382B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36320" y="3553288"/>
            <a:ext cx="4969083" cy="1925469"/>
          </a:xfrm>
          <a:prstGeom prst="rect">
            <a:avLst/>
          </a:prstGeom>
        </p:spPr>
      </p:pic>
      <p:pic>
        <p:nvPicPr>
          <p:cNvPr id="10" name="Picture 9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D010E444-8E8F-F773-F990-BD7509DCA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705" y="3320249"/>
            <a:ext cx="4234076" cy="296793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0A0AB89-F322-D85A-A0E9-E7D8211B5912}"/>
              </a:ext>
            </a:extLst>
          </p:cNvPr>
          <p:cNvSpPr/>
          <p:nvPr/>
        </p:nvSpPr>
        <p:spPr>
          <a:xfrm>
            <a:off x="9383696" y="4057095"/>
            <a:ext cx="825625" cy="2336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7F76F-6EE0-DCA8-C15C-1EE978641B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32318" y="5977468"/>
            <a:ext cx="4263682" cy="23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27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9029E-4291-436E-B09B-31013392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 Fragmentation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4C672-77B5-815F-6CD4-121601418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Longitudinally polarized quark: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7765E7-AEEF-08DB-2E78-9A399B88551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36856" y="2727300"/>
            <a:ext cx="2752977" cy="1403399"/>
          </a:xfrm>
          <a:prstGeom prst="rect">
            <a:avLst/>
          </a:prstGeom>
        </p:spPr>
      </p:pic>
      <p:pic>
        <p:nvPicPr>
          <p:cNvPr id="10" name="Picture 9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D010E444-8E8F-F773-F990-BD7509DCA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705" y="3320249"/>
            <a:ext cx="4234076" cy="296793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0A0AB89-F322-D85A-A0E9-E7D8211B5912}"/>
              </a:ext>
            </a:extLst>
          </p:cNvPr>
          <p:cNvSpPr/>
          <p:nvPr/>
        </p:nvSpPr>
        <p:spPr>
          <a:xfrm>
            <a:off x="10269095" y="4119238"/>
            <a:ext cx="825625" cy="2336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7E3C68-AAEB-26B6-8EF1-3DF032381C0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32318" y="5501606"/>
            <a:ext cx="4263682" cy="23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38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8656-C382-EFE0-29E9-C23E897A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 SIDIS Cross Sections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B1F5-0C26-6FDC-0A31-CA0DE0FBB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With unpolarized          and unpolarized </a:t>
            </a:r>
            <a:r>
              <a:rPr lang="en-US" dirty="0" err="1"/>
              <a:t>parton</a:t>
            </a:r>
            <a:r>
              <a:rPr lang="en-US" dirty="0"/>
              <a:t>, there is only one contribution to the cross section at leading twist.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		          where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B5D43-22A8-3112-3361-434D3FBD915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52091" y="1928674"/>
            <a:ext cx="352666" cy="210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CEC2F9-524E-BC52-C501-4FD993215AF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66480" y="3221777"/>
            <a:ext cx="6720000" cy="6232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6091AC-0B78-D18C-61D4-BCB3FA8E4C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99798" y="5221057"/>
            <a:ext cx="7073524" cy="3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66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0BF3-34D3-4E0F-CDF0-00EB3EFE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Polarized SIDIS cross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F3FAE-4F6D-93D4-1B2A-475157C0F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Polarized         production is a much richer test of QCD!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22D2E6-241C-7BE6-433D-77C8152DA47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137142" y="2583956"/>
            <a:ext cx="7566151" cy="5265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C6151B-0A08-302C-AF5E-03BD31D68D5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19378" y="3669635"/>
            <a:ext cx="8135480" cy="5229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EE0B01-0941-2E5B-C9C0-502698E539E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55594" y="4691357"/>
            <a:ext cx="7941772" cy="16306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90CC1E-B839-300E-41E7-EE3F1D1A60F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82079" y="1921020"/>
            <a:ext cx="352666" cy="21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0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EB3FE-5892-3B3B-3AF0-304F0772A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QCD Factorization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EFB0-EEB4-A022-8900-0B55E7458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The </a:t>
            </a:r>
            <a:r>
              <a:rPr lang="en-US" dirty="0" err="1"/>
              <a:t>parton</a:t>
            </a:r>
            <a:r>
              <a:rPr lang="en-US" dirty="0"/>
              <a:t> model allows for “factorization” of cross sections.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. Separate physics taking place at different scales.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(a) Process independent non-perturbative contributions given by PDFs and FFs.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(b) Perturbatively calculable short-distance partonic cross sections (   ).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(a) can be extracted from experimental data, calculated on the lattice, or computed using effective field theories.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AF4D50B8-CC8E-6C83-90F3-12DAB2F15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335" y="4856084"/>
            <a:ext cx="6505330" cy="1360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8B7B98-B0CE-3948-3E8F-5C76B97BE8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771876" y="3489204"/>
            <a:ext cx="122057" cy="1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63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5146-FA21-17BD-B9AC-5E7D6992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Polarized SIDIS cross sections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77F1BB-64DE-ACCF-C520-338FD5E8A9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70141" y="2130641"/>
            <a:ext cx="6051718" cy="396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55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EA3EE-AA28-3E55-A396-8C58B227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Production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64803-4E1F-1E0B-8AD4-817D23CE9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The electron can also “strike” a gluon in the proton. This process competes with fragmentation.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There are two ways           can be produced through photon gluon fusion.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          can either be in a color singlet or a color octet.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Color octet is leading order in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Color singlet is leading order in “v”.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Use collinear factorization.</a:t>
            </a:r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A7993-C9B4-7316-BDBB-AAF53D85C0E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04802" y="2809858"/>
            <a:ext cx="432698" cy="257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549D70-6A6A-9573-2AE7-23B491E7E9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13859" y="3711453"/>
            <a:ext cx="431222" cy="256865"/>
          </a:xfrm>
          <a:prstGeom prst="rect">
            <a:avLst/>
          </a:prstGeom>
        </p:spPr>
      </p:pic>
      <p:pic>
        <p:nvPicPr>
          <p:cNvPr id="7" name="Picture 6" descr="A picture containing diagram, line, font, text&#10;&#10;Description automatically generated">
            <a:extLst>
              <a:ext uri="{FF2B5EF4-FFF2-40B4-BE49-F238E27FC236}">
                <a16:creationId xmlns:a16="http://schemas.microsoft.com/office/drawing/2014/main" id="{89209405-A012-1A9A-B290-3CF6B14FC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616" y="4223208"/>
            <a:ext cx="5850259" cy="2058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7F3DC-E74B-6B7D-0785-5CF73636698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359923" y="4087437"/>
            <a:ext cx="212571" cy="13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6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B5A5-A6AF-CBBA-6404-3B247164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Singlet Photon-Gluon 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D202-E822-E518-DA43-469F52928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6 diagrams –           is in the           state.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Expected to contribute more for z &lt; 1.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Radiated gluon steals momentum from the initial </a:t>
            </a:r>
            <a:r>
              <a:rPr lang="en-US" dirty="0" err="1"/>
              <a:t>parton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8865C-8DB8-C14C-660F-F915656EBFC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63779" y="1933165"/>
            <a:ext cx="432698" cy="257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29921B-C737-696C-94A3-A42C5CC7132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132944" y="1883598"/>
            <a:ext cx="389631" cy="2775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3B7721-D614-DEB3-45E4-95938433771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01387" y="3790728"/>
            <a:ext cx="8279144" cy="3645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C790AE-685A-C914-08FD-8B5304D8B05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976311" y="2468978"/>
            <a:ext cx="1308952" cy="416000"/>
          </a:xfrm>
          <a:prstGeom prst="rect">
            <a:avLst/>
          </a:prstGeom>
        </p:spPr>
      </p:pic>
      <p:pic>
        <p:nvPicPr>
          <p:cNvPr id="9" name="Picture 8" descr="A picture containing diagram, line, origami, design&#10;&#10;Description automatically generated">
            <a:extLst>
              <a:ext uri="{FF2B5EF4-FFF2-40B4-BE49-F238E27FC236}">
                <a16:creationId xmlns:a16="http://schemas.microsoft.com/office/drawing/2014/main" id="{F29DAA44-00B0-6326-4558-59CFE45E00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2575" y="4482735"/>
            <a:ext cx="3636769" cy="18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78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E08F-85F4-A14D-4D74-FAA8ACFE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Octet Photon-Gluon 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0E3DF-D349-BB6E-8B81-914310AB3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         is either in           or            since there is no additional gluon to make it a color singlet.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No gluon is radiated so the           takes carries away all of the initial </a:t>
            </a:r>
            <a:r>
              <a:rPr lang="en-US" dirty="0" err="1"/>
              <a:t>parton</a:t>
            </a:r>
            <a:r>
              <a:rPr lang="en-US" dirty="0"/>
              <a:t> momentum.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This process dominates as z -&gt; 1.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8F21E-C9D1-16ED-525B-DB4AAA8F9F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06319" y="1921149"/>
            <a:ext cx="432698" cy="2577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C5B7AE-6B5A-9760-C02D-9DF27A564E4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067716" y="1892401"/>
            <a:ext cx="1255477" cy="2864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5CA992-C77D-8FC8-12A4-C618D3B1B57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106844" y="2819284"/>
            <a:ext cx="432698" cy="257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884B68-FC6F-EC11-5EDB-FA57849BCDC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85546" y="3649414"/>
            <a:ext cx="1308952" cy="416000"/>
          </a:xfrm>
          <a:prstGeom prst="rect">
            <a:avLst/>
          </a:prstGeom>
        </p:spPr>
      </p:pic>
      <p:pic>
        <p:nvPicPr>
          <p:cNvPr id="7" name="Picture 6" descr="A picture containing clipart, drawing, child art, design&#10;&#10;Description automatically generated">
            <a:extLst>
              <a:ext uri="{FF2B5EF4-FFF2-40B4-BE49-F238E27FC236}">
                <a16:creationId xmlns:a16="http://schemas.microsoft.com/office/drawing/2014/main" id="{2499AD73-F495-1A13-E346-D368B05705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5652" y="4529192"/>
            <a:ext cx="4908740" cy="174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15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E08F-85F4-A14D-4D74-FAA8ACFE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Octet Photon-Gluon 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0E3DF-D349-BB6E-8B81-914310AB3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         is either in           or            since there is no additional gluon to make it a color singlet.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No gluon is radiated so the           takes carries away all of the initial </a:t>
            </a:r>
            <a:r>
              <a:rPr lang="en-US" dirty="0" err="1"/>
              <a:t>parton</a:t>
            </a:r>
            <a:r>
              <a:rPr lang="en-US" dirty="0"/>
              <a:t> momentum.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This process dominates as z -&gt; 1.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8F21E-C9D1-16ED-525B-DB4AAA8F9F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06319" y="1921149"/>
            <a:ext cx="432698" cy="2577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C5B7AE-6B5A-9760-C02D-9DF27A564E4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067716" y="1892401"/>
            <a:ext cx="1255477" cy="2864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5CA992-C77D-8FC8-12A4-C618D3B1B57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106844" y="2819284"/>
            <a:ext cx="432698" cy="257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884B68-FC6F-EC11-5EDB-FA57849BCDC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85546" y="3649414"/>
            <a:ext cx="1308952" cy="416000"/>
          </a:xfrm>
          <a:prstGeom prst="rect">
            <a:avLst/>
          </a:prstGeom>
        </p:spPr>
      </p:pic>
      <p:pic>
        <p:nvPicPr>
          <p:cNvPr id="7" name="Picture 6" descr="A picture containing clipart, drawing, child art, design&#10;&#10;Description automatically generated">
            <a:extLst>
              <a:ext uri="{FF2B5EF4-FFF2-40B4-BE49-F238E27FC236}">
                <a16:creationId xmlns:a16="http://schemas.microsoft.com/office/drawing/2014/main" id="{2499AD73-F495-1A13-E346-D368B05705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5652" y="4529192"/>
            <a:ext cx="4908740" cy="1748897"/>
          </a:xfrm>
          <a:prstGeom prst="rect">
            <a:avLst/>
          </a:prstGeom>
        </p:spPr>
      </p:pic>
      <p:pic>
        <p:nvPicPr>
          <p:cNvPr id="8" name="Picture 7" descr="A picture containing text, handwriting, font, letter&#10;&#10;Description automatically generated">
            <a:extLst>
              <a:ext uri="{FF2B5EF4-FFF2-40B4-BE49-F238E27FC236}">
                <a16:creationId xmlns:a16="http://schemas.microsoft.com/office/drawing/2014/main" id="{3C07CE02-0A0C-826A-50FA-5D963AC1DF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12451">
            <a:off x="2677015" y="220414"/>
            <a:ext cx="6074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24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F4988-746A-7593-1315-401EAAFA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production mechanisms</a:t>
            </a:r>
          </a:p>
        </p:txBody>
      </p:sp>
      <p:pic>
        <p:nvPicPr>
          <p:cNvPr id="5" name="Content Placeholder 4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19E645ED-D79E-43F8-6FB5-21E78D4C8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539014"/>
            <a:ext cx="10604730" cy="3335405"/>
          </a:xfrm>
        </p:spPr>
      </p:pic>
    </p:spTree>
    <p:extLst>
      <p:ext uri="{BB962C8B-B14F-4D97-AF65-F5344CB8AC3E}">
        <p14:creationId xmlns:p14="http://schemas.microsoft.com/office/powerpoint/2010/main" val="510133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5280-F7E0-9B44-4674-0343CD52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Gluon to          Polarizations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8BC6E-80AC-F155-6591-4288F5235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Can also generalize to other polarizations.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Gluon </a:t>
            </a:r>
            <a:r>
              <a:rPr lang="en-US" dirty="0" err="1"/>
              <a:t>parton</a:t>
            </a:r>
            <a:r>
              <a:rPr lang="en-US" dirty="0"/>
              <a:t> can be unpolarized, vector polarized, or tensor polarized.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To determine what’s possible, first plug in           polarizations.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Then make a tensor decomposition of cross section by writing down all objects that are Hermitian, even under parity, and independent of/linear in spin.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4850A-809B-C914-BDEF-3F00FF53656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50336" y="1108008"/>
            <a:ext cx="892763" cy="531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1BDD92-CBBA-66FD-6AD0-A136A86E6E2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450336" y="4145575"/>
            <a:ext cx="5281524" cy="367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5FA335-1BED-F329-BB70-ED97F2E4FBF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61487" y="3592635"/>
            <a:ext cx="411480" cy="2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12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3601E-4263-65CE-E27B-1D25CEE2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Gluon Fragmentation (Leading Order)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AACB-ED35-E6AD-5BFB-F45D3A853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TMD Gluon to J/Psi FF has not been studied in literature.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Does not show up at leading twist in SIDIS, but is relevant for quarkonium                                   production in jets.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Definition of FF is different, however procedure for calculation is similar.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DB5AC9-9533-FD01-FC82-AB2DDA04A0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48289" y="4690075"/>
            <a:ext cx="8081405" cy="595870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ACE36028-14DC-31D0-67EE-368AC2B6E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7185" y="2263807"/>
            <a:ext cx="2841882" cy="18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9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AF13A-C335-B25C-DE5C-9FE75E5D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to Leading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7E478-9D7A-B6DC-BB55-39DA21C4B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NLO quickly becomes more challenging.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21 unique “emission diagrams” and 19 loop corrections for LO (plus mirrors).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Now have tricky rapidity divergences as z    1 in addition to ultraviolet and infrared divergences.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 descr="Diagram, shape&#10;&#10;Description automatically generated">
            <a:extLst>
              <a:ext uri="{FF2B5EF4-FFF2-40B4-BE49-F238E27FC236}">
                <a16:creationId xmlns:a16="http://schemas.microsoft.com/office/drawing/2014/main" id="{EAC42EBF-1A09-63A1-F465-A2793E64F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138" y="4554122"/>
            <a:ext cx="2289293" cy="1522003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7918DF1-502A-5F87-44C7-D11ECE960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807" y="4420968"/>
            <a:ext cx="2404704" cy="165515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39EC0A-E73E-0A08-D5D5-23C416DAA58C}"/>
              </a:ext>
            </a:extLst>
          </p:cNvPr>
          <p:cNvCxnSpPr/>
          <p:nvPr/>
        </p:nvCxnSpPr>
        <p:spPr>
          <a:xfrm>
            <a:off x="5512308" y="3828022"/>
            <a:ext cx="182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882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AF13A-C335-B25C-DE5C-9FE75E5D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to Leading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7E478-9D7A-B6DC-BB55-39DA21C4B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NLO quickly becomes more challenging.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21 unique “emission diagrams” and 19 loop corrections for LO (plus mirrors).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Now have tricky rapidity divergences as z    1 in addition to ultraviolet and infrared divergences.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 descr="Diagram, shape&#10;&#10;Description automatically generated">
            <a:extLst>
              <a:ext uri="{FF2B5EF4-FFF2-40B4-BE49-F238E27FC236}">
                <a16:creationId xmlns:a16="http://schemas.microsoft.com/office/drawing/2014/main" id="{EAC42EBF-1A09-63A1-F465-A2793E64F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138" y="4554122"/>
            <a:ext cx="2289293" cy="1522003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7918DF1-502A-5F87-44C7-D11ECE960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807" y="4420968"/>
            <a:ext cx="2404704" cy="165515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39EC0A-E73E-0A08-D5D5-23C416DAA58C}"/>
              </a:ext>
            </a:extLst>
          </p:cNvPr>
          <p:cNvCxnSpPr/>
          <p:nvPr/>
        </p:nvCxnSpPr>
        <p:spPr>
          <a:xfrm>
            <a:off x="5512308" y="3828022"/>
            <a:ext cx="182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C18502E-C6EA-5E5E-E493-B1C5AAA6C09E}"/>
              </a:ext>
            </a:extLst>
          </p:cNvPr>
          <p:cNvSpPr txBox="1"/>
          <p:nvPr/>
        </p:nvSpPr>
        <p:spPr>
          <a:xfrm rot="1998599">
            <a:off x="2858663" y="2651816"/>
            <a:ext cx="5307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IN PROGRESS</a:t>
            </a:r>
          </a:p>
        </p:txBody>
      </p:sp>
    </p:spTree>
    <p:extLst>
      <p:ext uri="{BB962C8B-B14F-4D97-AF65-F5344CB8AC3E}">
        <p14:creationId xmlns:p14="http://schemas.microsoft.com/office/powerpoint/2010/main" val="283814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9C717-E10F-F5D4-AE75-84452AA0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8BC75-4024-1430-F86C-5E37BAFEE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Transverse Momentum Dependent (TMD) PDFs and FFs probe the 3D structure of hadrons.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TMDs are distribution densities to find a quark or a gluon carrying longitudinal momentum fraction (z) and transverse momentum (      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They provide correlations between hadron spin and </a:t>
            </a:r>
            <a:r>
              <a:rPr lang="en-US" dirty="0" err="1"/>
              <a:t>parton</a:t>
            </a:r>
            <a:r>
              <a:rPr lang="en-US" dirty="0"/>
              <a:t> polarization, in addition to the motion of the </a:t>
            </a:r>
            <a:r>
              <a:rPr lang="en-US" dirty="0" err="1"/>
              <a:t>parton</a:t>
            </a:r>
            <a:r>
              <a:rPr lang="en-US" dirty="0"/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EDAA36-8350-DA53-D34F-F5B49F86812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335571" y="3113680"/>
            <a:ext cx="284952" cy="213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21B00B-8F3D-8FA9-823C-08FCA9A12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519" y="4326904"/>
            <a:ext cx="2137231" cy="200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60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560F7-D829-5322-6B76-3F33C65C2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66F3A-C30B-5ECB-1724-9387D5151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125" y="1892132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Finish identifying which regions of phase space the different production mechanisms dominate.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Extend direct production to TMD factorization framework.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More phenomenological studies (beam asymmetries, identify other interesting observables, etc.)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Finish gluon fragmentation NLO work and study quarkonium production in jets.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Calculate TMD fragmentation functions for other hadrons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Other </a:t>
            </a:r>
            <a:r>
              <a:rPr lang="en-US" dirty="0" err="1"/>
              <a:t>quarkonia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Kaon and pion.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Compare with experimental predictions.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9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0A086-8D74-3A0C-891A-2A7AB3A0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0C280-BC02-8172-C6C6-6F17F43DC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Semi-Inclusive Deep Inelastic Scattering (SIDIS) will be a major focus of the upcoming Electron-Ion Collider.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Electron is scattered off a proton and produced hadrons are detected in the final state!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735F0700-7758-F033-658F-5C35F9198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071" y="4448289"/>
            <a:ext cx="8185858" cy="1263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2F8824-5B35-3183-0F15-16B3AF4074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35428" y="2813298"/>
            <a:ext cx="2121143" cy="22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1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ABD18-6E3B-C154-293B-E1BE5A80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Kinematics</a:t>
            </a:r>
          </a:p>
        </p:txBody>
      </p:sp>
      <p:pic>
        <p:nvPicPr>
          <p:cNvPr id="9" name="Content Placeholder 8" descr="A picture containing line, diagram, clock&#10;&#10;Description automatically generated">
            <a:extLst>
              <a:ext uri="{FF2B5EF4-FFF2-40B4-BE49-F238E27FC236}">
                <a16:creationId xmlns:a16="http://schemas.microsoft.com/office/drawing/2014/main" id="{0EB38A62-79E5-9C49-7001-B74E47444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003559" y="2524743"/>
            <a:ext cx="3976961" cy="3516405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1BDB95-CE97-C892-7C76-AFB815A089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7843" y="2906939"/>
            <a:ext cx="1191785" cy="4510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A85F14-BDD6-B53B-2757-BE2051A955A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555232" y="3065885"/>
            <a:ext cx="1049905" cy="260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44F416-46BF-FACC-ED59-4165DB1B8D5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141927" y="4100719"/>
            <a:ext cx="885359" cy="364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7F73E6-E6DD-54E1-D11E-7F86BEB0793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425708" y="4050489"/>
            <a:ext cx="1179429" cy="4115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CF9E19-2FE5-DA23-2BD6-32726C56477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871680" y="5435287"/>
            <a:ext cx="2083047" cy="240762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F1FFC3B-2508-EEF7-D83A-2E793C6B69FE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Process can be written in terms of standard DIS variables.</a:t>
            </a:r>
          </a:p>
        </p:txBody>
      </p:sp>
    </p:spTree>
    <p:extLst>
      <p:ext uri="{BB962C8B-B14F-4D97-AF65-F5344CB8AC3E}">
        <p14:creationId xmlns:p14="http://schemas.microsoft.com/office/powerpoint/2010/main" val="79177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21F77-7731-E5A1-9C03-F2EB7151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         Production?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22EF4-63FE-2BA2-D48D-1A3830836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The large masses the heavy quarks allow for the non-perturbative dynamics to be studied using Non-Relativistic QCD (NRQCD).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Something we can actually calculate!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       hadronization can be identified with the production of a      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Non-perturbative effects happen at longer distances.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Offers one of the few direct probes of the gluon content in the proton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79BC7-56D3-AA1B-F474-827C830E249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68979" y="1108392"/>
            <a:ext cx="1011068" cy="602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20E152-0907-125B-8E30-F8CA516E83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0953" y="4753607"/>
            <a:ext cx="3121068" cy="13877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4B004B-4895-40AA-E44E-B831C609EAF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769089" y="5153461"/>
            <a:ext cx="100572" cy="114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A8CDD-9FE0-87E2-DEEB-96BF7D400D3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795511" y="5759331"/>
            <a:ext cx="109714" cy="1539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5EEF80-1324-88A2-6004-170E16B441E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21872" y="5283626"/>
            <a:ext cx="550227" cy="3277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033AE1-510C-9673-D01D-0D324D91C5F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287781" y="3429000"/>
            <a:ext cx="352666" cy="210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341917-ECE7-44F4-46CE-0C11EF7D111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560459" y="3457083"/>
            <a:ext cx="210286" cy="15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0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B924A-C963-1DF8-D0C8-DBBC71C1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NRQCD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5E636-010A-6643-4CEE-CAF2F7377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Non-Relativistic QCD is an effective field theory of QCD where heavy quarks are treated as non-relativistic, but gluons and light-quarks are left as the fully relativistic fields.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Can be derived by making a non-relativistic expansion of the spinors.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High-order relativistic effects can be incorporated systematically.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310B66-17F0-2C1C-D457-6F7FD587196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70671" y="4688394"/>
            <a:ext cx="8711618" cy="60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59CAFB-C831-50CF-5A2D-B13FCE66E08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98476" y="5860896"/>
            <a:ext cx="1795047" cy="2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9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79449-179A-5798-7372-2B9A95283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NRQCD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26F76-BBD4-AE9E-3AD7-7F7AB513D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NRQCD factorization conjecture separates quarkonium TMDFF into short distance coefficients            (            ) and NRQCD long distance matrix elements (            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Short distance coefficients are perturbatively calculable though NRQCD matching.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Calculation involves a double expansion in        and in relative velocity of           pair (   ).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9A40E-17C1-8AFA-3F6C-AF69FADC06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25754" y="4069775"/>
            <a:ext cx="248170" cy="135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FAE4A-FF49-7123-79D1-7F078411E61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798757" y="3941768"/>
            <a:ext cx="388571" cy="263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D218BA-61FF-3045-EF48-AD9E801D1B1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629035" y="4989251"/>
            <a:ext cx="4193437" cy="640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B30B93-2286-10B9-7DDF-B1E44B92E18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847580" y="4069775"/>
            <a:ext cx="112762" cy="114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6ED6C9-C6D9-E389-7407-84C6FBA8E61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312555" y="2185091"/>
            <a:ext cx="576000" cy="216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26B407-12EC-BF38-DCDD-335BC83D32B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594153" y="2185091"/>
            <a:ext cx="653857" cy="2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536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.4852"/>
  <p:tag name="ORIGINALWIDTH" val="1025.122"/>
  <p:tag name="LATEXADDIN" val="\documentclass{article}&#10;\usepackage{amsmath}&#10;\pagestyle{empty}&#10;\begin{document}&#10;&#10;$l + p \to l' + P  + X$&#10;&#10;&#10;\end{document}"/>
  <p:tag name="IGUANATEXSIZE" val="20"/>
  <p:tag name="IGUANATEXCURSOR" val="9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6.7116"/>
  <p:tag name="ORIGINALWIDTH" val="3307.087"/>
  <p:tag name="LATEXADDIN" val="\documentclass{article}&#10;\usepackage{amsmath}&#10;\pagestyle{empty}&#10;\begin{document}&#10;&#10;\begin{equation*}&#10;\begin{aligned}&#10;\label{eq: fac cross}&#10;    \frac{d \sigma_{UU}(l + H \to l' + J/\psi + X)}{dx ~dz ~dy ~d^2 {\bf P_\perp}} &#10;    = &amp;\frac{4\pi \alpha^2 s}{Q^4} \left(1 - y +\frac{y^2}{2}\right){\bf I}[f_1 D_1]\\&#10;    %&amp;+ \cos(2\phi^h)p_1{\bf I}\bigg[\frac{2(p^x)(k^x)-{\bf p_T\cdot k_T}}{z M_N M_h}h_1^\perp H_1^\perp\bigg]\\&#10;    %&amp;+ S_{LL} {\bf  I}[f_1 D_{LL}]+ &#10;    %|S_{LT} |\cos (\phi^h_{LT}){\bf  I}\left[ \frac{k^x}{M} f_1 D_{LT}\right] \\&#10;    %&amp;+ |S_{TT}| \cos (2\phi^h_{TT}){\bf  I}\left[ \frac{(k^x)^2-(k^y)^2}{M^2} f_1 D_{TT}\right] \bigg]&#10;\end{aligned}&#10;\end{equation*}&#10;&#10;&#10;\end{document}"/>
  <p:tag name="IGUANATEXSIZE" val="20"/>
  <p:tag name="IGUANATEXCURSOR" val="673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3481.065"/>
  <p:tag name="LATEXADDIN" val="\documentclass{article}&#10;\usepackage{amsmath}&#10;\pagestyle{empty}&#10;\begin{document}&#10;&#10;${\bf I}[f_1D_1] = 2z \int d^2 {\bf k_T}d^2{\bf p_T} f_1(x, {\bf p_T}) D_1(z, {\bf k_T}) \delta^{(2)} ({\bf k_T} - {\bf p_T} - {\bf q_T})$&#10;&#10;&#10;\end{document}"/>
  <p:tag name="IGUANATEXSIZE" val="20"/>
  <p:tag name="IGUANATEXCURSOR" val="180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6.7116"/>
  <p:tag name="ORIGINALWIDTH" val="4407.199"/>
  <p:tag name="LATEXADDIN" val="\documentclass{article}&#10;\usepackage{amsmath}&#10;\pagestyle{empty}&#10;\begin{document}&#10;&#10;\begin{equation*}&#10;\begin{aligned}&#10;\label{eq: fac cross}&#10;    \frac{d \sigma_{UU}(l + H \to l' + J/\psi + X)}{dx ~dz ~dy ~d^2 {\bf P_\perp}} &#10;    = &amp;\frac{4\pi \alpha^2 s}{Q^4} \left(1 - y +\frac{y^2}{2}\right) \bigg\{{\bf I}[f_1 D_1] + S_{hLL} {\bf  I}[f_1 D_{LL}]\bigg\}\\&#10;    %&amp;+ \cos(2\phi^h)p_1{\bf I}\bigg[\frac{2(p^x)(k^x)-{\bf p_T\cdot k_T}}{z M_N M_h}h_1^\perp H_1^\perp\bigg]\\&#10;    %&amp;+ S_{LL} {\bf  I}[f_1 D_{LL}]+ &#10;    %|S_{LT} |\cos (\phi^h_{LT}){\bf  I}\left[ \frac{k^x}{M} f_1 D_{LT}\right] \\&#10;    %&amp;+ |S_{TT}| \cos (2\phi^h_{TT}){\bf  I}\left[ \frac{(k^x)^2-(k^y)^2}{M^2} f_1 D_{TT}\right] \bigg]&#10;\end{aligned}&#10;\end{equation*}&#10;&#10;&#10;\end{document}"/>
  <p:tag name="IGUANATEXSIZE" val="20"/>
  <p:tag name="IGUANATEXCURSOR" val="97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6.7116"/>
  <p:tag name="ORIGINALWIDTH" val="4771.653"/>
  <p:tag name="LATEXADDIN" val="\documentclass{article}&#10;\usepackage{amsmath}&#10;\pagestyle{empty}&#10;\begin{document}&#10;&#10;\begin{equation*}&#10;    \frac{d \sigma_{LL}(l + H \to l' + J/\psi + X)}{dx ~dz ~dy ~d^2 {\bf P_\perp}} = \frac{4\pi \alpha^2 s}{Q^4}2 \lambda_c S_{qL} ~ y\bigg(1- \frac{y}{2}\bigg)x\bigg\{{\bf I}[g_{1L}D_1] + S_{hLL} {\bf I}[g_{1L}D_{1LL}]\bigg\}.&#10;\end{equation*}&#10;&#10;&#10;\end{document}"/>
  <p:tag name="IGUANATEXSIZE" val="20"/>
  <p:tag name="IGUANATEXCURSOR" val="341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9.8762"/>
  <p:tag name="ORIGINALWIDTH" val="4821.147"/>
  <p:tag name="LATEXADDIN" val="\documentclass{article}&#10;\usepackage{amsmath}&#10;\pagestyle{empty}&#10;\begin{document}&#10;&#10;\begin{equation*}&#10;\begin{aligned}&#10;    &amp;\frac{2\pi d \sigma_{UT}(l + H \to l' + J/\psi + X)}{d\phi~ dx ~dz ~dy ~d^2 {\bf P_\perp}} = \\&#10;    &amp;\frac{4\pi \alpha^2 s}{Q^4} \left(1 - y +\frac{y^2}{2}\right) x \bigg\{|S_{hTT}|\cos(\phi^l_S - \phi^l_h) \sin(\phi^l_{hTT}-\phi^l_h){\bf I}\bigg[\frac{p^x[(k^x)^2-(k^y)^2]}{M M_h}g_{1T}G_{1TT}\bigg]\\&#10;    &amp;+ |S_{hTT}|\sin(\phi^l_S - \phi^l_h) \cos(\phi^l_{hTT}-\phi^l_h){\bf I}\bigg[\frac{2p^xk^xk^y}{M M_h}g_{1T}G_{1TT}\bigg]\bigg\}.&#10;\end{aligned}&#10;\end{equation*}&#10;&#10;&#10;\end{document}"/>
  <p:tag name="IGUANATEXSIZE" val="20"/>
  <p:tag name="IGUANATEXCURSOR" val="97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50.994"/>
  <p:tag name="ORIGINALWIDTH" val="3130.859"/>
  <p:tag name="LATEXADDIN" val="\documentclass{article}&#10;\usepackage{amsmath}&#10;\pagestyle{empty}&#10;\begin{document}&#10;&#10;\begin{equation*}&#10;\begin{aligned}&#10;    &amp;\frac{2\pi d \sigma_{LT}(l + H \to l' + J/\psi + X)}{d\phi dx ~dz ~dy ~d^2 {\bf P_\perp}} = \\&#10;    &amp;\frac{4\pi \alpha^2 s}{Q^4} \left(1 - y\right) x |S_{qT}|\bigg\{|S_{hLL}|\cos(\phi^l_S - \phi^l_h) {\bf I}\bigg[\frac{p^x}{M}g_{1T}D_{1LL}\bigg]\\&#10;    &amp;+ |S_{hLT}|\cos(\phi_s^h)\cos(\phi^l_{hLT}-\phi^l_h){\bf I}\bigg[\frac{p^xk^x}{M M_h}g_{1T}D_{1LT}\bigg]\\&#10;    &amp;+ |S_{hTT}|\cos(\phi_s^h)\cos(2\phi^h_{hTT}){\bf I}\bigg[\frac{p^x[(k^x)^2 - (k^y)^2]}{M M_h^2}g_{1T}D_{1TT}\bigg]\\&#10;    &amp;+ |S_{hLT}|\sin(\phi_s^h)\sin(\phi^l_{hLT}){\bf I}\bigg[\frac{p^xk^x}{M M_h}g_{1T}D_{1LT}\bigg]\\&#10;    &amp;+ |S_{hTT}|\sin(\phi_s^h)\sin(2\phi^h_{hTT}){\bf I}\bigg[\frac{2p^xk^xk^y}{M M_h^2}g_{1T}D_{1TT}\bigg]\bigg\}.&#10;\end{aligned}&#10;\end{equation*}&#10;&#10;&#10;&#10;\end{document}"/>
  <p:tag name="IGUANATEXSIZE" val="20"/>
  <p:tag name="IGUANATEXCURSOR" val="97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6.2354"/>
  <p:tag name="LATEXADDIN" val="\documentclass{article}&#10;\usepackage{amsmath}&#10;\pagestyle{empty}&#10;\begin{document}&#10;&#10;$\alpha_s$&#10;&#10;&#10;\end{document}"/>
  <p:tag name="IGUANATEXSIZE" val="18"/>
  <p:tag name="IGUANATEXCURSOR" val="91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4795"/>
  <p:tag name="ORIGINALWIDTH" val="229.4713"/>
  <p:tag name="LATEXADDIN" val="\documentclass{article}&#10;\usepackage{amsmath}&#10;\pagestyle{empty}&#10;\begin{document}&#10;&#10;$^3S_1^{[1]}$&#10;&#10;&#10;\end{document}"/>
  <p:tag name="IGUANATEXSIZE" val="48"/>
  <p:tag name="IGUANATEXCURSOR" val="93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.7282"/>
  <p:tag name="ORIGINALWIDTH" val="3967.754"/>
  <p:tag name="LATEXADDIN" val="\documentclass{article}&#10;\usepackage{amsmath}&#10;\pagestyle{empty}&#10;\begin{document}&#10;&#10;$\frac{d\sigma}{d x dz dQ d{\bf P_T}^2 d\phi} \propto (F_T + \epsilon F_L + \sqrt{\epsilon(1+\epsilon)}\cos \phi F_\phi + \epsilon \cos 2\phi F_{2\phi}) \times f_g(x, \mu^2)$&#10;&#10;&#10;\end{document}"/>
  <p:tag name="IGUANATEXSIZE" val="20"/>
  <p:tag name="IGUANATEXCURSOR" val="254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4.7244"/>
  <p:tag name="ORIGINALWIDTH" val="644.1694"/>
  <p:tag name="LATEXADDIN" val="\documentclass{article}&#10;\usepackage{amsmath}&#10;\pagestyle{empty}&#10;\begin{document}&#10;&#10;$ z = \frac{p_{g_1} \cdot P_{J/\psi}}{p_{g_1}\cdot q}$&#10;&#10;&#10;\end{document}"/>
  <p:tag name="IGUANATEXSIZE" val="20"/>
  <p:tag name="IGUANATEXCURSOR" val="135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739.4075"/>
  <p:tag name="LATEXADDIN" val="\documentclass{article}&#10;\usepackage{amsmath}&#10;\pagestyle{empty}&#10;\begin{document}&#10;&#10;$^1S_0^{[8]}~~~~~~ ^3P_J^{[8]}$&#10;&#10;&#10;\end{document}"/>
  <p:tag name="IGUANATEXSIZE" val="48"/>
  <p:tag name="IGUANATEXCURSOR" val="9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4.7244"/>
  <p:tag name="ORIGINALWIDTH" val="644.1694"/>
  <p:tag name="LATEXADDIN" val="\documentclass{article}&#10;\usepackage{amsmath}&#10;\pagestyle{empty}&#10;\begin{document}&#10;&#10;$ z = \frac{p_{g_1} \cdot P_{J/\psi}}{p_{g_1}\cdot q}$&#10;&#10;&#10;\end{document}"/>
  <p:tag name="IGUANATEXSIZE" val="20"/>
  <p:tag name="IGUANATEXCURSOR" val="135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739.4075"/>
  <p:tag name="LATEXADDIN" val="\documentclass{article}&#10;\usepackage{amsmath}&#10;\pagestyle{empty}&#10;\begin{document}&#10;&#10;$^1S_0^{[8]}~~~~~~ ^3P_J^{[8]}$&#10;&#10;&#10;\end{document}"/>
  <p:tag name="IGUANATEXSIZE" val="48"/>
  <p:tag name="IGUANATEXCURSOR" val="9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9.49378"/>
  <p:tag name="LATEXADDIN" val="\documentclass{article}&#10;\usepackage{amsmath}&#10;\pagestyle{empty}&#10;\begin{document}&#10;&#10;$c$&#10;&#10;&#10;\end{document}"/>
  <p:tag name="IGUANATEXSIZE" val="20"/>
  <p:tag name="IGUANATEXCURSOR" val="82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4.7244"/>
  <p:tag name="ORIGINALWIDTH" val="644.1694"/>
  <p:tag name="LATEXADDIN" val="\documentclass{article}&#10;\usepackage{amsmath}&#10;\pagestyle{empty}&#10;\begin{document}&#10;&#10;$ z = \frac{p_{g_1} \cdot P_{J/\psi}}{p_{g_1}\cdot q}$&#10;&#10;&#10;\end{document}"/>
  <p:tag name="IGUANATEXSIZE" val="20"/>
  <p:tag name="IGUANATEXCURSOR" val="135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0.7274"/>
  <p:tag name="ORIGINALWIDTH" val="2599.175"/>
  <p:tag name="LATEXADDIN" val="\documentclass{article}&#10;\usepackage{amsmath}&#10;\pagestyle{empty}&#10;\begin{document}&#10;&#10;$\sum_i \Lambda^{\mu}_i \Lambda^{\nu}_i \in ~\frac13(g^{\mu \nu} - \frac{p^\mu p^\nu}{p^2}), ~\frac{-i}{2M} \epsilon^{\mu \nu \alpha \beta} S_\alpha p_\beta, ~T^{\mu \nu}$&#10;&#10;&#10;\end{document}"/>
  <p:tag name="IGUANATEXSIZE" val="20"/>
  <p:tag name="IGUANATEXCURSOR" val="187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8.7101"/>
  <p:tag name="ORIGINALWIDTH" val="4322.46"/>
  <p:tag name="LATEXADDIN" val="\documentclass{article}&#10;\usepackage{amsmath}&#10;\pagestyle{empty}&#10;\begin{document}&#10;&#10;\begin{equation*}&#10;\Delta^{\alpha \alpha'}_{g\to J/\psi} = \frac{1}{2 z^2 P^+} \sum_X \int \frac{d b^-}{2\pi} e^{i b^-P^+ z} \left&lt; 0 | W_n^\dagger (b) G^{\alpha +}| c \overline{c}, X \right&gt; \left&lt; c \overline{c} , X| G^{\alpha' +} W_n(0) |0 \right&gt;&#10;\end{equation*}&#10;&#10;&#10;\end{document}"/>
  <p:tag name="IGUANATEXSIZE" val="48"/>
  <p:tag name="IGUANATEXCURSOR" val="133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.74055"/>
  <p:tag name="ORIGINALWIDTH" val="53.99323"/>
  <p:tag name="LATEXADDIN" val="\documentclass{article}&#10;\usepackage{amsmath}&#10;\pagestyle{empty}&#10;\begin{document}&#10;&#10;$\overline{c}$&#10;&#10;&#10;\end{document}"/>
  <p:tag name="IGUANATEXSIZE" val="20"/>
  <p:tag name="IGUANATEXCURSOR" val="95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.74055"/>
  <p:tag name="ORIGINALWIDTH" val="103.4871"/>
  <p:tag name="LATEXADDIN" val="\documentclass{article}&#10;\usepackage{amsmath}&#10;\pagestyle{empty}&#10;\begin{document}&#10;&#10;$c \overline{c}$&#10;&#10;&#10;\end{document}"/>
  <p:tag name="IGUANATEXSIZE" val="20"/>
  <p:tag name="IGUANATEXCURSOR" val="97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4287.214"/>
  <p:tag name="LATEXADDIN" val="\documentclass{article}&#10;\usepackage{amsmath}&#10;\pagestyle{empty}&#10;\begin{document}&#10;&#10;\begin{equation*}&#10;{\cal L}_{NRQCD} = \sum \overline{q} i \gamma^\mu D_\mu q - \frac12\rm Tr~ G_{\mu \nu} G^{\mu \nu} + \psi^\dagger \left( i D_t +\frac{\bf D}{2M} \right) \psi + \chi^\dagger \left(iD_t - \frac{\bf D}{2M} \right) \chi&#10;\end{equation*}&#10;&#10;&#10;\end{document}"/>
  <p:tag name="IGUANATEXSIZE" val="20"/>
  <p:tag name="IGUANATEXCURSOR" val="173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883.3895"/>
  <p:tag name="LATEXADDIN" val="\documentclass{article}&#10;\usepackage{amsmath}&#10;\pagestyle{empty}&#10;\begin{document}&#10;&#10;$D^\mu = \partial^\mu + ig A^\mu$&#10;&#10;&#10;\end{document}"/>
  <p:tag name="IGUANATEXSIZE" val="20"/>
  <p:tag name="IGUANATEXCURSOR" val="114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37.2328"/>
  <p:tag name="LATEXADDIN" val="\documentclass{article}&#10;\usepackage{amsmath}&#10;\pagestyle{empty}&#10;\begin{document}&#10;&#10;$\alpha_S$&#10;&#10;&#10;\end{document}"/>
  <p:tag name="IGUANATEXSIZE" val="20"/>
  <p:tag name="IGUANATEXCURSOR" val="91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316.4605"/>
  <p:tag name="LATEXADDIN" val="\documentclass{article}&#10;\usepackage{amsmath}&#10;\pagestyle{empty}&#10;\begin{document}&#10;&#10;$\Lambda_{QCD}$&#10;&#10;&#10;\end{document}"/>
  <p:tag name="IGUANATEXSIZE" val="20"/>
  <p:tag name="IGUANATEXCURSOR" val="96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91.2261"/>
  <p:tag name="LATEXADDIN" val="\documentclass{article}&#10;\usepackage{amsmath}&#10;\pagestyle{empty}&#10;\begin{document}&#10;&#10;$Q \overline{Q}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.721"/>
  <p:tag name="ORIGINALWIDTH" val="1517.06"/>
  <p:tag name="LATEXADDIN" val="\documentclass{article}&#10;\usepackage{amsmath}&#10;\pagestyle{empty}&#10;\begin{document}&#10;&#10;$\Delta_{i \to J/\psi} = \sum_n d_{i \to c \overline{c}} \frac{\left&lt; {\cal O}^{J/\psi} \right&gt;}{N_{col} N_{pol}}$&#10;&#10;&#10;\end{document}"/>
  <p:tag name="IGUANATEXSIZE" val="20"/>
  <p:tag name="IGUANATEXCURSOR" val="195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pagestyle{empty}&#10;\begin{document}&#10;&#10;$v$&#10;&#10;&#10;\end{document}"/>
  <p:tag name="IGUANATEXSIZE" val="20"/>
  <p:tag name="IGUANATEXCURSOR" val="84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283.4646"/>
  <p:tag name="LATEXADDIN" val="\documentclass{article}&#10;\usepackage{amsmath}&#10;\pagestyle{empty}&#10;\begin{document}&#10;&#10;&#10;$d_{i \to c \overline{c}}$&#10;&#10;\end{document}"/>
  <p:tag name="IGUANATEXSIZE" val="20"/>
  <p:tag name="IGUANATEXCURSOR" val="108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380.2025"/>
  <p:tag name="LATEXADDIN" val="\documentclass{article}&#10;\usepackage{amsmath}&#10;\pagestyle{empty}&#10;\begin{document}&#10;&#10;$\left&lt; {\cal O}^{J/\psi}\right&gt;$&#10;&#10;&#10;\end{document}"/>
  <p:tag name="IGUANATEXSIZE" val="20"/>
  <p:tag name="IGUANATEXCURSOR" val="97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.74055"/>
  <p:tag name="ORIGINALWIDTH" val="103.4871"/>
  <p:tag name="LATEXADDIN" val="\documentclass{article}&#10;\usepackage{amsmath}&#10;\pagestyle{empty}&#10;\begin{document}&#10;&#10;$c \overline{c}$&#10;&#10;&#10;\end{document}"/>
  <p:tag name="IGUANATEXSIZE" val="20"/>
  <p:tag name="IGUANATEXCURSOR" val="97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.74055"/>
  <p:tag name="ORIGINALWIDTH" val="103.4871"/>
  <p:tag name="LATEXADDIN" val="\documentclass{article}&#10;\usepackage{amsmath}&#10;\pagestyle{empty}&#10;\begin{document}&#10;&#10;$c \overline{c}$&#10;&#10;&#10;\end{document}"/>
  <p:tag name="IGUANATEXSIZE" val="20"/>
  <p:tag name="IGUANATEXCURSOR" val="97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6.74165"/>
  <p:tag name="LATEXADDIN" val="\documentclass{article}&#10;\usepackage{amsmath}&#10;\pagestyle{empty}&#10;\begin{document}&#10;&#10;$\hat{\sigma}$&#10;&#10;&#10;\end{document}"/>
  <p:tag name="IGUANATEXSIZE" val="18"/>
  <p:tag name="IGUANATEXCURSOR" val="95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4273.716"/>
  <p:tag name="LATEXADDIN" val="\documentclass{article}&#10;\usepackage{amsmath}&#10;\pagestyle{empty}&#10;\begin{document}&#10;&#10;\begin{equation*}&#10;\Delta_{q\to J/\Psi} = \frac{1}{2 N_C z} \rm Tr\left [ \int \frac{d b^-}{2\pi} e^{i b^-P^+/z} ~\Gamma^{\alpha \alpha'} \left&lt; 0 | W_n^\dagger (b) \psi_i^{\alpha 0} | c \overline{c} \right&gt; \left&lt; c \overline{c} | \overline{\psi}_i^{0 \alpha'} W_n(0) |0 \right&gt; \right ]&#10;\end{equation*}&#10;&#10;&#10;\end{document}"/>
  <p:tag name="IGUANATEXSIZE" val="48"/>
  <p:tag name="IGUANATEXCURSOR" val="245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658.043"/>
  <p:tag name="LATEXADDIN" val="\documentclass{article}&#10;\usepackage{amsmath}&#10;\pagestyle{empty}&#10;\begin{document}&#10;&#10;$W_n(x) = {\cal P}\left[ e^{-ig\int d\lambda n \cdot A (\lambda n + x)}\right]$&#10;&#10;&#10;\end{document}"/>
  <p:tag name="IGUANATEXSIZE" val="20"/>
  <p:tag name="IGUANATEXCURSOR" val="148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478"/>
  <p:tag name="ORIGINALWIDTH" val="1351.331"/>
  <p:tag name="LATEXADDIN" val="\documentclass{article}&#10;\usepackage{amsmath}&#10;\pagestyle{empty}&#10;\begin{document}&#10;&#10;$v^+ = \frac{1}{\sqrt{2}}(v^0 + v^3) = n\cdot v$&#10;&#10;&#10;\end{document}"/>
  <p:tag name="IGUANATEXSIZE" val="20"/>
  <p:tag name="IGUANATEXCURSOR" val="115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478"/>
  <p:tag name="ORIGINALWIDTH" val="1352.831"/>
  <p:tag name="LATEXADDIN" val="\documentclass{article}&#10;\usepackage{amsmath}&#10;\pagestyle{empty}&#10;\begin{document}&#10;&#10;&#10;$v^- = \frac{1}{\sqrt{2}}(v^0 - v^3) = \overline{n}\cdot v$&#10;&#10;\end{document}"/>
  <p:tag name="IGUANATEXSIZE" val="20"/>
  <p:tag name="IGUANATEXCURSOR" val="116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4.7206"/>
  <p:tag name="ORIGINALWIDTH" val="1817.773"/>
  <p:tag name="LATEXADDIN" val="\documentclass{article}&#10;\usepackage{amsmath}&#10;\pagestyle{empty}&#10;\begin{document}&#10;&#10;\begin{equation*}&#10; \left&lt; c \overline{c} | \overline{\psi}_i^{0 \alpha'} W_n(0) e^{-i\int d^4x {\cal H}_I^{QCD}}|0 \right&gt; \approx&#10;\end{equation*}&#10;&#10;&#10;\end{document}"/>
  <p:tag name="IGUANATEXSIZE" val="48"/>
  <p:tag name="IGUANATEXCURSOR" val="187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pagestyle{empty}&#10;\begin{document}&#10;&#10;$+$&#10;&#10;&#10;\end{document}"/>
  <p:tag name="IGUANATEXSIZE" val="20"/>
  <p:tag name="IGUANATEXCURSOR" val="84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277.4653"/>
  <p:tag name="LATEXADDIN" val="\documentclass{article}&#10;\usepackage{amsmath}&#10;\pagestyle{empty}&#10;\begin{document}&#10;&#10;{\bf P+k}&#10;&#10;&#10;\end{document}"/>
  <p:tag name="IGUANATEXSIZE" val="20"/>
  <p:tag name="IGUANATEXCURSOR" val="90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68.99134"/>
  <p:tag name="LATEXADDIN" val="\documentclass{article}&#10;\usepackage{amsmath}&#10;\pagestyle{empty}&#10;\begin{document}&#10;&#10;\bf k&#10;&#10;&#10;\end{document}"/>
  <p:tag name="IGUANATEXSIZE" val="20"/>
  <p:tag name="IGUANATEXCURSOR" val="86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85.48929"/>
  <p:tag name="LATEXADDIN" val="\documentclass{article}&#10;\usepackage{amsmath}&#10;\pagestyle{empty}&#10;\begin{document}&#10;&#10;\bf P&#10;&#10;&#10;\end{document}"/>
  <p:tag name="IGUANATEXSIZE" val="20"/>
  <p:tag name="IGUANATEXCURSOR" val="86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40.2324"/>
  <p:tag name="LATEXADDIN" val="\documentclass{article}&#10;\usepackage{amsmath}&#10;\pagestyle{empty}&#10;\begin{document}&#10;&#10;${\bf k}_T$&#10;&#10;&#10;\end{document}"/>
  <p:tag name="IGUANATEXSIZE" val="20"/>
  <p:tag name="IGUANATEXCURSOR" val="83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422.1972"/>
  <p:tag name="LATEXADDIN" val="\documentclass{article}&#10;\usepackage{amsmath}&#10;\pagestyle{empty}&#10;\begin{document}&#10;&#10;\bf P/2+q&#10;&#10;&#10;\end{document}"/>
  <p:tag name="IGUANATEXSIZE" val="20"/>
  <p:tag name="IGUANATEXCURSOR" val="90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359.2051"/>
  <p:tag name="LATEXADDIN" val="\documentclass{article}&#10;\usepackage{amsmath}&#10;\pagestyle{empty}&#10;\begin{document}&#10;&#10;\bf P/2-q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4.7206"/>
  <p:tag name="ORIGINALWIDTH" val="1817.773"/>
  <p:tag name="LATEXADDIN" val="\documentclass{article}&#10;\usepackage{amsmath}&#10;\pagestyle{empty}&#10;\begin{document}&#10;&#10;\begin{equation*}&#10; \left&lt; c \overline{c} | \overline{\psi}_i^{0 \alpha'} W_n(0) e^{-i\int d^4x {\cal H}_I^{QCD}}|0 \right&gt; \approx&#10;\end{equation*}&#10;&#10;&#10;\end{document}"/>
  <p:tag name="IGUANATEXSIZE" val="48"/>
  <p:tag name="IGUANATEXCURSOR" val="187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pagestyle{empty}&#10;\begin{document}&#10;&#10;$+$&#10;&#10;&#10;\end{document}"/>
  <p:tag name="IGUANATEXSIZE" val="20"/>
  <p:tag name="IGUANATEXCURSOR" val="84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4803"/>
  <p:tag name="ORIGINALWIDTH" val="987.6265"/>
  <p:tag name="LATEXADDIN" val="\documentclass{article}&#10;\usepackage{amsmath}&#10;\pagestyle{empty}&#10;\begin{document}&#10;&#10;\begin{equation*}&#10;\times \left&lt; 0 | W_n^\dagger (b) \psi_i^{\alpha 0} | c \overline{c} \right&gt; &#10;\end{equation*}&#10;&#10;&#10;\end{document}"/>
  <p:tag name="IGUANATEXSIZE" val="48"/>
  <p:tag name="IGUANATEXCURSOR" val="176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3.4758"/>
  <p:tag name="ORIGINALWIDTH" val="731.9085"/>
  <p:tag name="LATEXADDIN" val="\documentclass{article}&#10;\usepackage{amsmath}&#10;\pagestyle{empty}&#10;\begin{document}&#10;&#10;$\int\frac{d^4k}{(2\pi^4} 2\pi \delta(k^2)$&#10;&#10;&#10;\end{document}"/>
  <p:tag name="IGUANATEXSIZE" val="20"/>
  <p:tag name="IGUANATEXCURSOR" val="86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93.4384"/>
  <p:tag name="LATEXADDIN" val="\documentclass{article}&#10;\usepackage{amsmath}&#10;\pagestyle{empty}&#10;\begin{document}&#10;&#10;$P^2 = M^2$&#10;&#10;&#10;\end{document}"/>
  <p:tag name="IGUANATEXSIZE" val="20"/>
  <p:tag name="IGUANATEXCURSOR" val="92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4.7206"/>
  <p:tag name="ORIGINALWIDTH" val="1817.773"/>
  <p:tag name="LATEXADDIN" val="\documentclass{article}&#10;\usepackage{amsmath}&#10;\pagestyle{empty}&#10;\begin{document}&#10;&#10;\begin{equation*}&#10; \left&lt; c \overline{c} | \overline{\psi}_i^{0 \alpha'} W_n(0) e^{-i\int d^4x {\cal H}_I^{QCD}}|0 \right&gt; \approx&#10;\end{equation*}&#10;&#10;&#10;\end{document}"/>
  <p:tag name="IGUANATEXSIZE" val="48"/>
  <p:tag name="IGUANATEXCURSOR" val="187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pagestyle{empty}&#10;\begin{document}&#10;&#10;$+$&#10;&#10;&#10;\end{document}"/>
  <p:tag name="IGUANATEXSIZE" val="20"/>
  <p:tag name="IGUANATEXCURSOR" val="84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643.794"/>
  <p:tag name="LATEXADDIN" val="\documentclass{article}&#10;\usepackage{amsmath}&#10;\pagestyle{empty}&#10;\begin{document}&#10;&#10;$\propto \overline{v}(p') \gamma^\mu t^a u(p') \overline{u}(p') \gamma^\nu t^a v(p') $&#10;&#10;&#10;\end{document}"/>
  <p:tag name="IGUANATEXSIZE" val="20"/>
  <p:tag name="IGUANATEXCURSOR" val="154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043.87"/>
  <p:tag name="LATEXADDIN" val="\documentclass{article}&#10;\usepackage{amsmath}&#10;\pagestyle{empty}&#10;\begin{document}&#10;&#10;$e + p \to e + H + X$&#10;&#10;&#10;\end{document}"/>
  <p:tag name="IGUANATEXSIZE" val="20"/>
  <p:tag name="IGUANATEXCURSOR" val="102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721.785"/>
  <p:tag name="LATEXADDIN" val="\documentclass{article}&#10;\usepackage{amsmath}&#10;\pagestyle{empty}&#10;\begin{document}&#10;&#10;$\propto \left&lt; 0| \chi^\dagger \sigma^i t^a \psi |c \overline{c}\right&gt; \left&lt;c \overline{c}| \psi^\dagger\sigma^i t^a\chi|0\right&gt;$&#10;&#10;&#10;\end{document}"/>
  <p:tag name="IGUANATEXSIZE" val="20"/>
  <p:tag name="IGUANATEXCURSOR" val="90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421.4473"/>
  <p:tag name="LATEXADDIN" val="\documentclass{article}&#10;\usepackage{amsmath}&#10;\pagestyle{empty}&#10;\begin{document}&#10;&#10;$\Delta^{\mu \nu}_{g\to J/\psi}$&#10;&#10;&#10;\end{document}"/>
  <p:tag name="IGUANATEXSIZE" val="20"/>
  <p:tag name="IGUANATEXCURSOR" val="113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380.2025"/>
  <p:tag name="LATEXADDIN" val="\documentclass{article}&#10;\usepackage{amsmath}&#10;\pagestyle{empty}&#10;\begin{document}&#10;&#10;$\left&lt; {\cal O}^{J/\psi}\right&gt;$&#10;&#10;&#10;\end{document}"/>
  <p:tag name="IGUANATEXSIZE" val="20"/>
  <p:tag name="IGUANATEXCURSOR" val="97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643.794"/>
  <p:tag name="LATEXADDIN" val="\documentclass{article}&#10;\usepackage{amsmath}&#10;\pagestyle{empty}&#10;\begin{document}&#10;&#10;$\propto \overline{v}(p') \gamma^\mu t^a u(p') \overline{u}(p') \gamma^\nu t^a v(p') $&#10;&#10;&#10;\end{document}"/>
  <p:tag name="IGUANATEXSIZE" val="20"/>
  <p:tag name="IGUANATEXCURSOR" val="154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223.097"/>
  <p:tag name="LATEXADDIN" val="\documentclass{article}&#10;\usepackage{amsmath}&#10;\pagestyle{empty}&#10;\begin{document}&#10;&#10;$\approx \Lambda^\mu_i \Lambda^\nu_i \eta^\dagger \sigma^i t^a \xi \xi^\dagger \sigma^i t^a \eta$&#10;&#10;&#10;\end{document}"/>
  <p:tag name="IGUANATEXSIZE" val="20"/>
  <p:tag name="IGUANATEXCURSOR" val="178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721.785"/>
  <p:tag name="LATEXADDIN" val="\documentclass{article}&#10;\usepackage{amsmath}&#10;\pagestyle{empty}&#10;\begin{document}&#10;&#10;$\propto \left&lt; 0| \chi^\dagger \sigma^i t^a \psi |c \overline{c}\right&gt; \left&lt;c \overline{c}| \psi^\dagger\sigma^i t^a\chi|0\right&gt;$&#10;&#10;&#10;\end{document}"/>
  <p:tag name="IGUANATEXSIZE" val="20"/>
  <p:tag name="IGUANATEXCURSOR" val="90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1148.856"/>
  <p:tag name="LATEXADDIN" val="\documentclass{article}&#10;\usepackage{amsmath}&#10;\pagestyle{empty}&#10;\begin{document}&#10;&#10;$ = 4m_c^2 \eta^\dagger \sigma^i t^a \xi \xi^\dagger \sigma^i t^a \eta$&#10;&#10;&#10;\end{document}"/>
  <p:tag name="IGUANATEXSIZE" val="20"/>
  <p:tag name="IGUANATEXCURSOR" val="91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421.4473"/>
  <p:tag name="LATEXADDIN" val="\documentclass{article}&#10;\usepackage{amsmath}&#10;\pagestyle{empty}&#10;\begin{document}&#10;&#10;$\Delta^{\mu \nu}_{g\to J/\psi}$&#10;&#10;&#10;\end{document}"/>
  <p:tag name="IGUANATEXSIZE" val="20"/>
  <p:tag name="IGUANATEXCURSOR" val="113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380.2025"/>
  <p:tag name="LATEXADDIN" val="\documentclass{article}&#10;\usepackage{amsmath}&#10;\pagestyle{empty}&#10;\begin{document}&#10;&#10;$\left&lt; {\cal O}^{J/\psi}\right&gt;$&#10;&#10;&#10;\end{document}"/>
  <p:tag name="IGUANATEXSIZE" val="20"/>
  <p:tag name="IGUANATEXCURSOR" val="97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643.794"/>
  <p:tag name="LATEXADDIN" val="\documentclass{article}&#10;\usepackage{amsmath}&#10;\pagestyle{empty}&#10;\begin{document}&#10;&#10;$\propto \overline{v}(p') \gamma^\mu t^a u(p') \overline{u}(p') \gamma^\nu t^a v(p') $&#10;&#10;&#10;\end{document}"/>
  <p:tag name="IGUANATEXSIZE" val="20"/>
  <p:tag name="IGUANATEXCURSOR" val="154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4.9756"/>
  <p:tag name="ORIGINALWIDTH" val="515.1856"/>
  <p:tag name="LATEXADDIN" val="\documentclass{article}&#10;\usepackage{amsmath}&#10;\pagestyle{empty}&#10;\begin{document}&#10;&#10;$x_B = \frac{Q^2}{2 p \cdot q}$&#10;&#10;&#10;\end{document}"/>
  <p:tag name="IGUANATEXSIZE" val="20"/>
  <p:tag name="IGUANATEXCURSOR" val="102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223.097"/>
  <p:tag name="LATEXADDIN" val="\documentclass{article}&#10;\usepackage{amsmath}&#10;\pagestyle{empty}&#10;\begin{document}&#10;&#10;$\approx \Lambda^\mu_i \Lambda^\nu_i \eta^\dagger \sigma^i t^a \xi \xi^\dagger \sigma^i t^a \eta$&#10;&#10;&#10;\end{document}"/>
  <p:tag name="IGUANATEXSIZE" val="20"/>
  <p:tag name="IGUANATEXCURSOR" val="178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721.785"/>
  <p:tag name="LATEXADDIN" val="\documentclass{article}&#10;\usepackage{amsmath}&#10;\pagestyle{empty}&#10;\begin{document}&#10;&#10;$\propto \left&lt; 0| \chi^\dagger \sigma^i t^a \psi |c \overline{c}\right&gt; \left&lt;c \overline{c}| \psi^\dagger\sigma^i t^a\chi|0\right&gt;$&#10;&#10;&#10;\end{document}"/>
  <p:tag name="IGUANATEXSIZE" val="20"/>
  <p:tag name="IGUANATEXCURSOR" val="90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1148.856"/>
  <p:tag name="LATEXADDIN" val="\documentclass{article}&#10;\usepackage{amsmath}&#10;\pagestyle{empty}&#10;\begin{document}&#10;&#10;$ = 4m_c^2 \eta^\dagger \sigma^i t^a \xi \xi^\dagger \sigma^i t^a \eta$&#10;&#10;&#10;\end{document}"/>
  <p:tag name="IGUANATEXSIZE" val="20"/>
  <p:tag name="IGUANATEXCURSOR" val="91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421.4473"/>
  <p:tag name="LATEXADDIN" val="\documentclass{article}&#10;\usepackage{amsmath}&#10;\pagestyle{empty}&#10;\begin{document}&#10;&#10;$\Delta^{\mu \nu}_{g\to J/\psi}$&#10;&#10;&#10;\end{document}"/>
  <p:tag name="IGUANATEXSIZE" val="20"/>
  <p:tag name="IGUANATEXCURSOR" val="113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380.2025"/>
  <p:tag name="LATEXADDIN" val="\documentclass{article}&#10;\usepackage{amsmath}&#10;\pagestyle{empty}&#10;\begin{document}&#10;&#10;$\left&lt; {\cal O}^{J/\psi}\right&gt;$&#10;&#10;&#10;\end{document}"/>
  <p:tag name="IGUANATEXSIZE" val="20"/>
  <p:tag name="IGUANATEXCURSOR" val="97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643.794"/>
  <p:tag name="LATEXADDIN" val="\documentclass{article}&#10;\usepackage{amsmath}&#10;\pagestyle{empty}&#10;\begin{document}&#10;&#10;$\propto \overline{v}(p') \gamma^\mu t^a u(p') \overline{u}(p') \gamma^\nu t^a v(p') $&#10;&#10;&#10;\end{document}"/>
  <p:tag name="IGUANATEXSIZE" val="20"/>
  <p:tag name="IGUANATEXCURSOR" val="154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223.097"/>
  <p:tag name="LATEXADDIN" val="\documentclass{article}&#10;\usepackage{amsmath}&#10;\pagestyle{empty}&#10;\begin{document}&#10;&#10;$\approx \Lambda^\mu_i \Lambda^\nu_i \eta^\dagger \sigma^i t^a \xi \xi^\dagger \sigma^i t^a \eta$&#10;&#10;&#10;\end{document}"/>
  <p:tag name="IGUANATEXSIZE" val="20"/>
  <p:tag name="IGUANATEXCURSOR" val="178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721.785"/>
  <p:tag name="LATEXADDIN" val="\documentclass{article}&#10;\usepackage{amsmath}&#10;\pagestyle{empty}&#10;\begin{document}&#10;&#10;$\propto \left&lt; 0| \chi^\dagger \sigma^i t^a \psi |c \overline{c}\right&gt; \left&lt;c \overline{c}| \psi^\dagger\sigma^i t^a\chi|0\right&gt;$&#10;&#10;&#10;\end{document}"/>
  <p:tag name="IGUANATEXSIZE" val="20"/>
  <p:tag name="IGUANATEXCURSOR" val="90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1148.856"/>
  <p:tag name="LATEXADDIN" val="\documentclass{article}&#10;\usepackage{amsmath}&#10;\pagestyle{empty}&#10;\begin{document}&#10;&#10;$ = 4m_c^2 \eta^\dagger \sigma^i t^a \xi \xi^\dagger \sigma^i t^a \eta$&#10;&#10;&#10;\end{document}"/>
  <p:tag name="IGUANATEXSIZE" val="20"/>
  <p:tag name="IGUANATEXCURSOR" val="91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421.4473"/>
  <p:tag name="LATEXADDIN" val="\documentclass{article}&#10;\usepackage{amsmath}&#10;\pagestyle{empty}&#10;\begin{document}&#10;&#10;$\Delta^{\mu \nu}_{g\to J/\psi}$&#10;&#10;&#10;\end{document}"/>
  <p:tag name="IGUANATEXSIZE" val="20"/>
  <p:tag name="IGUANATEXCURSOR" val="113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2339"/>
  <p:tag name="ORIGINALWIDTH" val="516.6854"/>
  <p:tag name="LATEXADDIN" val="\documentclass{article}&#10;\usepackage{amsmath}&#10;\pagestyle{empty}&#10;\begin{document}&#10;&#10;$q^2 = -Q^2$&#10;&#10;&#10;\end{document}"/>
  <p:tag name="IGUANATEXSIZE" val="20"/>
  <p:tag name="IGUANATEXCURSOR" val="93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380.2025"/>
  <p:tag name="LATEXADDIN" val="\documentclass{article}&#10;\usepackage{amsmath}&#10;\pagestyle{empty}&#10;\begin{document}&#10;&#10;$\left&lt; {\cal O}^{J/\psi}\right&gt;$&#10;&#10;&#10;\end{document}"/>
  <p:tag name="IGUANATEXSIZE" val="20"/>
  <p:tag name="IGUANATEXCURSOR" val="97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991.376"/>
  <p:tag name="LATEXADDIN" val="\documentclass{article}&#10;\usepackage{amsmath}&#10;\pagestyle{empty}&#10;\begin{document}&#10;&#10;$\Delta^{\mu \nu}_{g\to J/\psi} \propto \left&lt; {\cal O}^{J/\psi}\right&gt;$&#10;&#10;&#10;\end{document}"/>
  <p:tag name="IGUANATEXSIZE" val="20"/>
  <p:tag name="IGUANATEXCURSOR" val="152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643.794"/>
  <p:tag name="LATEXADDIN" val="\documentclass{article}&#10;\usepackage{amsmath}&#10;\pagestyle{empty}&#10;\begin{document}&#10;&#10;$\propto \overline{v}(p') \gamma^\mu t^a u(p') \overline{u}(p') \gamma^\nu t^a v(p') $&#10;&#10;&#10;\end{document}"/>
  <p:tag name="IGUANATEXSIZE" val="20"/>
  <p:tag name="IGUANATEXCURSOR" val="154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223.097"/>
  <p:tag name="LATEXADDIN" val="\documentclass{article}&#10;\usepackage{amsmath}&#10;\pagestyle{empty}&#10;\begin{document}&#10;&#10;$\approx \Lambda^\mu_i \Lambda^\nu_i \eta^\dagger \sigma^i t^a \xi \xi^\dagger \sigma^i t^a \eta$&#10;&#10;&#10;\end{document}"/>
  <p:tag name="IGUANATEXSIZE" val="20"/>
  <p:tag name="IGUANATEXCURSOR" val="178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721.785"/>
  <p:tag name="LATEXADDIN" val="\documentclass{article}&#10;\usepackage{amsmath}&#10;\pagestyle{empty}&#10;\begin{document}&#10;&#10;$\propto \left&lt; 0| \chi^\dagger \sigma^i t^a \psi |c \overline{c}\right&gt; \left&lt;c \overline{c}| \psi^\dagger\sigma^i t^a\chi|0\right&gt;$&#10;&#10;&#10;\end{document}"/>
  <p:tag name="IGUANATEXSIZE" val="20"/>
  <p:tag name="IGUANATEXCURSOR" val="90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1148.856"/>
  <p:tag name="LATEXADDIN" val="\documentclass{article}&#10;\usepackage{amsmath}&#10;\pagestyle{empty}&#10;\begin{document}&#10;&#10;$ = 4m_c^2 \eta^\dagger \sigma^i t^a \xi \xi^\dagger \sigma^i t^a \eta$&#10;&#10;&#10;\end{document}"/>
  <p:tag name="IGUANATEXSIZE" val="20"/>
  <p:tag name="IGUANATEXCURSOR" val="91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421.4473"/>
  <p:tag name="LATEXADDIN" val="\documentclass{article}&#10;\usepackage{amsmath}&#10;\pagestyle{empty}&#10;\begin{document}&#10;&#10;$\Delta^{\mu \nu}_{g\to J/\psi}$&#10;&#10;&#10;\end{document}"/>
  <p:tag name="IGUANATEXSIZE" val="20"/>
  <p:tag name="IGUANATEXCURSOR" val="98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380.2025"/>
  <p:tag name="LATEXADDIN" val="\documentclass{article}&#10;\usepackage{amsmath}&#10;\pagestyle{empty}&#10;\begin{document}&#10;&#10;$\left&lt; {\cal O}^{J/\psi}\right&gt;$&#10;&#10;&#10;\end{document}"/>
  <p:tag name="IGUANATEXSIZE" val="20"/>
  <p:tag name="IGUANATEXCURSOR" val="97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991.376"/>
  <p:tag name="LATEXADDIN" val="\documentclass{article}&#10;\usepackage{amsmath}&#10;\pagestyle{empty}&#10;\begin{document}&#10;&#10;$\Delta^{\mu \nu}_{g\to J/\psi} \propto \left&lt; {\cal O}^{J/\psi}\right&gt;$&#10;&#10;&#10;\end{document}"/>
  <p:tag name="IGUANATEXSIZE" val="20"/>
  <p:tag name="IGUANATEXCURSOR" val="152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.721"/>
  <p:tag name="ORIGINALWIDTH" val="1517.06"/>
  <p:tag name="LATEXADDIN" val="\documentclass{article}&#10;\usepackage{amsmath}&#10;\pagestyle{empty}&#10;\begin{document}&#10;&#10;$\Delta_{i \to J/\psi} = \sum_n d_{i \to c \overline{c}} \frac{\left&lt; {\cal O}^{J/\psi} \right&gt;}{N_{col} N_{pol}}$&#10;&#10;&#10;\end{document}"/>
  <p:tag name="IGUANATEXSIZE" val="20"/>
  <p:tag name="IGUANATEXCURSOR" val="195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373.4533"/>
  <p:tag name="LATEXADDIN" val="\documentclass{article}&#10;\usepackage{amsmath}&#10;\pagestyle{empty}&#10;\begin{document}&#10;&#10;$y = \frac{p \cdot q}{p \cdot l}$&#10;&#10;&#10;\end{document}"/>
  <p:tag name="IGUANATEXSIZE" val="20"/>
  <p:tag name="IGUANATEXCURSOR" val="114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.7278"/>
  <p:tag name="ORIGINALWIDTH" val="1164.604"/>
  <p:tag name="LATEXADDIN" val="\documentclass{article}&#10;\usepackage{amsmath}&#10;\pagestyle{empty}&#10;\begin{document}&#10;&#10;$ \Gamma \in  \frac{\gamma^+}{2} , \frac{\gamma^+ \gamma_5}{2}, \frac{1}{2}\sigma^{\alpha +}\gamma_5$&#10;&#10;&#10;\end{document}"/>
  <p:tag name="IGUANATEXSIZE" val="20"/>
  <p:tag name="IGUANATEXCURSOR" val="181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4273.716"/>
  <p:tag name="LATEXADDIN" val="\documentclass{article}&#10;\usepackage{amsmath}&#10;\pagestyle{empty}&#10;\begin{document}&#10;&#10;\begin{equation*}&#10;\Delta_{q\to J/\Psi} = \frac{1}{2 N_C z} \rm Tr\left [ \int \frac{d b^-}{2\pi} e^{i b^-P^+/z} ~\Gamma^{\alpha \alpha'} \left&lt; 0 | W_n^\dagger (b) \psi_i^{\alpha 0} | c \overline{c} \right&gt; \left&lt; c \overline{c} | \overline{\psi}_i^{0 \alpha'} W_n(0) |0 \right&gt; \right ]&#10;\end{equation*}&#10;&#10;&#10;\end{document}"/>
  <p:tag name="IGUANATEXSIZE" val="48"/>
  <p:tag name="IGUANATEXCURSOR" val="245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0.7274"/>
  <p:tag name="ORIGINALWIDTH" val="2599.175"/>
  <p:tag name="LATEXADDIN" val="\documentclass{article}&#10;\usepackage{amsmath}&#10;\pagestyle{empty}&#10;\begin{document}&#10;&#10;$\sum_i \Lambda^{\mu}_i \Lambda^{\nu}_i \in ~\frac13(g^{\mu \nu} - \frac{p^\mu p^\nu}{p^2}), ~\frac{-i}{2M} \epsilon^{\mu \nu \alpha \beta} S_\alpha p_\beta, ~T^{\mu \nu}$&#10;&#10;&#10;\end{document}"/>
  <p:tag name="IGUANATEXSIZE" val="20"/>
  <p:tag name="IGUANATEXCURSOR" val="187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.7278"/>
  <p:tag name="ORIGINALWIDTH" val="128.2339"/>
  <p:tag name="LATEXADDIN" val="\documentclass{article}&#10;\usepackage{amsmath}&#10;\pagestyle{empty}&#10;\begin{document}&#10;&#10;$ \frac{\gamma^+}{2}$&#10;&#10;&#10;\end{document}"/>
  <p:tag name="IGUANATEXSIZE" val="20"/>
  <p:tag name="IGUANATEXCURSOR" val="101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.7278"/>
  <p:tag name="ORIGINALWIDTH" val="228.7214"/>
  <p:tag name="LATEXADDIN" val="\documentclass{article}&#10;\usepackage{amsmath}&#10;\pagestyle{empty}&#10;\begin{document}&#10;&#10;$\frac{\gamma^+ \gamma_5}{2}$&#10;&#10;&#10;\end{document}"/>
  <p:tag name="IGUANATEXSIZE" val="20"/>
  <p:tag name="IGUANATEXCURSOR" val="10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396.7004"/>
  <p:tag name="LATEXADDIN" val="\documentclass{article}&#10;\usepackage{amsmath}&#10;\pagestyle{empty}&#10;\begin{document}&#10;&#10;$ \frac{1}{2}\sigma^{\alpha +}\gamma_5$&#10;&#10;&#10;\end{document}"/>
  <p:tag name="IGUANATEXSIZE" val="20"/>
  <p:tag name="IGUANATEXCURSOR" val="83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.4762"/>
  <p:tag name="ORIGINALWIDTH" val="545.9318"/>
  <p:tag name="LATEXADDIN" val="\documentclass{article}&#10;\usepackage{amsmath}&#10;\pagestyle{empty}&#10;\begin{document}&#10;&#10;$ z = \frac{p \cdot P_{J/\psi}}{p \cdot q}$&#10;&#10;&#10;\end{document}"/>
  <p:tag name="IGUANATEXSIZE" val="20"/>
  <p:tag name="IGUANATEXCURSOR" val="115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727.784"/>
  <p:tag name="LATEXADDIN" val="\documentclass{article}&#10;\usepackage{amsmath}&#10;\pagestyle{empty}&#10;\begin{document}&#10;&#10;$S^\alpha = \frac{1}{M}(P^-n^\alpha - P^+\overline{n})S_L + S^\alpha_T$&#10;&#10;&#10;\end{document}"/>
  <p:tag name="IGUANATEXSIZE" val="20"/>
  <p:tag name="IGUANATEXCURSOR" val="138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314.586"/>
  <p:tag name="LATEXADDIN" val="\documentclass{article}&#10;\usepackage{amsmath}&#10;\pagestyle{empty}&#10;\begin{document}&#10;&#10;$T^{\mu\nu} = f(S_{LL}, S_{LT}, S_{TT})$&#10;&#10;&#10;\end{document}"/>
  <p:tag name="IGUANATEXSIZE" val="20"/>
  <p:tag name="IGUANATEXCURSOR" val="121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3.116"/>
  <p:tag name="ORIGINALWIDTH" val="2769.404"/>
  <p:tag name="LATEXADDIN" val="\documentclass{article}&#10;\usepackage{amsmath}&#10;\pagestyle{empty}&#10;\begin{document}&#10;&#10;\begin{equation*}&#10;    \begin{aligned}&#10;        D_1 = &amp; \; \frac{w({\bf k_T})}{3 M^2 z} [{\bf k_T}^2 z^2(z^2-2z+2)+2M^2(z-1)^2] \;  \\&#10;        D_{1LL} = &amp; \; \frac{w({\bf k_T})}{3 M^2 z} [3M^2(z-1)^2-{\bf k_T}^2z^2(z^2-2z+2)] \;  \\&#10;        D_{LT} = &amp; \; \frac{w({\bf k_T})}{2} (z-2)(1-z) \;  \\&#10;        D_{TT} = &amp; \; w({\bf k_T}) z(1-z) \; &#10;    \end{aligned}&#10;\end{equation*}&#10;&#10;&#10;\end{document}"/>
  <p:tag name="IGUANATEXSIZE" val="20"/>
  <p:tag name="IGUANATEXCURSOR" val="210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2638.92"/>
  <p:tag name="LATEXADDIN" val="\documentclass{article}&#10;\usepackage{amsmath}&#10;\pagestyle{empty}&#10;\begin{document}&#10;&#10;&#10;$w({\bf k_T}) \equiv [{\bf k_T}^2-M^2(z-1)]^{-2}(16\pi M^2 N_c)^{-1} g^4 I_0$&#10;&#10;\end{document}"/>
  <p:tag name="IGUANATEXSIZE" val="20"/>
  <p:tag name="IGUANATEXCURSOR" val="113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3.116"/>
  <p:tag name="ORIGINALWIDTH" val="2769.404"/>
  <p:tag name="LATEXADDIN" val="\documentclass{article}&#10;\usepackage{amsmath}&#10;\pagestyle{empty}&#10;\begin{document}&#10;&#10;\begin{equation*}&#10;    \begin{aligned}&#10;        D_1 = &amp; \; \frac{w({\bf k_T})}{3 M^2 z} [{\bf k_T}^2 z^2(z^2-2z+2)+2M^2(z-1)^2] \;  \\&#10;        D_{1LL} = &amp; \; \frac{w({\bf k_T})}{3 M^2 z} [3M^2(z-1)^2-{\bf k_T}^2z^2(z^2-2z+2)] \;  \\&#10;        D_{LT} = &amp; \; \frac{w({\bf k_T})}{2} (z-2)(1-z) \;  \\&#10;        D_{TT} = &amp; \; w({\bf k_T}) z(1-z) \; &#10;    \end{aligned}&#10;\end{equation*}&#10;&#10;&#10;\end{document}"/>
  <p:tag name="IGUANATEXSIZE" val="20"/>
  <p:tag name="IGUANATEXCURSOR" val="210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2638.92"/>
  <p:tag name="LATEXADDIN" val="\documentclass{article}&#10;\usepackage{amsmath}&#10;\pagestyle{empty}&#10;\begin{document}&#10;&#10;&#10;$w({\bf k_T}) \equiv [{\bf k_T}^2-M^2(z-1)]^{-2}(16\pi M^2 N_c)^{-1} g^4 I_0$&#10;&#10;\end{document}"/>
  <p:tag name="IGUANATEXSIZE" val="20"/>
  <p:tag name="IGUANATEXCURSOR" val="113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2.1522"/>
  <p:tag name="ORIGINALWIDTH" val="1534.308"/>
  <p:tag name="LATEXADDIN" val="\documentclass{article}&#10;\usepackage{amsmath}&#10;\pagestyle{empty}&#10;\begin{document}&#10;&#10;\begin{equation*}&#10;    \begin{aligned}&#10;         G_{1L} = &amp; \; \frac{w({\bf k_T})}{2 M^2} {\bf k_T}^2 z^2(2-z) \;  \\&#10;        G_{1T}^\perp = &amp; \; w({\bf k_T}) z(z-1) \, , \\&#10;        G_{1TT} = &amp; \frac{w({\bf k_T})}{2M^2}z^3\, &#10;    \end{aligned}&#10;\end{equation*}&#10;&#10;&#10;\end{document}"/>
  <p:tag name="IGUANATEXSIZE" val="20"/>
  <p:tag name="IGUANATEXCURSOR" val="273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2638.92"/>
  <p:tag name="LATEXADDIN" val="\documentclass{article}&#10;\usepackage{amsmath}&#10;\pagestyle{empty}&#10;\begin{document}&#10;&#10;&#10;$w({\bf k_T}) \equiv [{\bf k_T}^2-M^2(z-1)]^{-2}(16\pi M^2 N_c)^{-1} g^4 I_0$&#10;&#10;\end{document}"/>
  <p:tag name="IGUANATEXSIZE" val="20"/>
  <p:tag name="IGUANATEXCURSOR" val="113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7.724"/>
  <p:tag name="LATEXADDIN" val="\documentclass{article}&#10;\usepackage{amsmath}&#10;\pagestyle{empty}&#10;\begin{document}&#10;&#10;$J/\psi$&#10;&#10;&#10;\end{document}"/>
  <p:tag name="IGUANATEXSIZE" val="20"/>
  <p:tag name="IGUANATEXCURSOR" val="89"/>
  <p:tag name="TRANSPARENCY" val="True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10417</TotalTime>
  <Words>1325</Words>
  <Application>Microsoft Office PowerPoint</Application>
  <PresentationFormat>Widescreen</PresentationFormat>
  <Paragraphs>194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Retrospect</vt:lpstr>
      <vt:lpstr>TMD            Production in NRQCD </vt:lpstr>
      <vt:lpstr>Parton Model</vt:lpstr>
      <vt:lpstr>QCD Factorization</vt:lpstr>
      <vt:lpstr>TMDs</vt:lpstr>
      <vt:lpstr>SIDIS</vt:lpstr>
      <vt:lpstr>Kinematics</vt:lpstr>
      <vt:lpstr>Why          Production?</vt:lpstr>
      <vt:lpstr>NRQCD</vt:lpstr>
      <vt:lpstr>NRQCD (cont’d)</vt:lpstr>
      <vt:lpstr>Production Mechanisms</vt:lpstr>
      <vt:lpstr>Fragmentation Functions</vt:lpstr>
      <vt:lpstr>Quark Fragmentation to </vt:lpstr>
      <vt:lpstr>Some Details of Calculation</vt:lpstr>
      <vt:lpstr>Some Details of Calculation</vt:lpstr>
      <vt:lpstr>Some Details of Calculation</vt:lpstr>
      <vt:lpstr>Some Details of Calculation</vt:lpstr>
      <vt:lpstr>NRQCD Matching</vt:lpstr>
      <vt:lpstr>Matching example</vt:lpstr>
      <vt:lpstr>Matching example</vt:lpstr>
      <vt:lpstr>Matching example</vt:lpstr>
      <vt:lpstr>Matching example</vt:lpstr>
      <vt:lpstr>Matching example</vt:lpstr>
      <vt:lpstr>Quark to          Polarizations </vt:lpstr>
      <vt:lpstr>Quark to          Polarizations </vt:lpstr>
      <vt:lpstr>Quark Fragmentation Functions</vt:lpstr>
      <vt:lpstr>Quark Fragmentation Functions</vt:lpstr>
      <vt:lpstr>Quark Fragmentation Functions</vt:lpstr>
      <vt:lpstr>Quark SIDIS Cross Sections </vt:lpstr>
      <vt:lpstr>Polarized SIDIS cross section</vt:lpstr>
      <vt:lpstr>Polarized SIDIS cross sections</vt:lpstr>
      <vt:lpstr>Direct Production Mechanisms</vt:lpstr>
      <vt:lpstr>Color Singlet Photon-Gluon Fusion</vt:lpstr>
      <vt:lpstr>Color Octet Photon-Gluon Fusion</vt:lpstr>
      <vt:lpstr>Color Octet Photon-Gluon Fusion</vt:lpstr>
      <vt:lpstr>Comparing production mechanisms</vt:lpstr>
      <vt:lpstr>Gluon to          Polarizations </vt:lpstr>
      <vt:lpstr>Gluon Fragmentation (Leading Order)</vt:lpstr>
      <vt:lpstr>Next to Leading Order</vt:lpstr>
      <vt:lpstr>Next to Leading Order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Hadron Structure: Sigma Terms and Fragmentation Functions</dc:title>
  <dc:creator>Marston Copeland</dc:creator>
  <cp:lastModifiedBy>Marston Copeland</cp:lastModifiedBy>
  <cp:revision>125</cp:revision>
  <dcterms:created xsi:type="dcterms:W3CDTF">2023-01-16T14:28:03Z</dcterms:created>
  <dcterms:modified xsi:type="dcterms:W3CDTF">2023-06-02T15:37:48Z</dcterms:modified>
</cp:coreProperties>
</file>