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gif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D_80323079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80" r:id="rId4"/>
    <p:sldId id="260" r:id="rId5"/>
    <p:sldId id="261" r:id="rId6"/>
    <p:sldId id="273" r:id="rId7"/>
    <p:sldId id="274" r:id="rId8"/>
    <p:sldId id="265" r:id="rId9"/>
    <p:sldId id="259" r:id="rId10"/>
    <p:sldId id="262" r:id="rId11"/>
    <p:sldId id="269" r:id="rId12"/>
    <p:sldId id="278" r:id="rId13"/>
    <p:sldId id="264" r:id="rId14"/>
    <p:sldId id="276" r:id="rId15"/>
    <p:sldId id="266" r:id="rId16"/>
    <p:sldId id="267" r:id="rId17"/>
    <p:sldId id="270" r:id="rId18"/>
    <p:sldId id="271" r:id="rId19"/>
    <p:sldId id="282" r:id="rId20"/>
    <p:sldId id="272" r:id="rId21"/>
    <p:sldId id="283" r:id="rId22"/>
    <p:sldId id="284" r:id="rId2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E96492-A399-2F96-BB79-A7859513F830}" name="Hunter P Duggin" initials="HD" userId="S::hpduggin@ncsu.edu::f9bcc17b-c53b-4dbf-a33c-4803268918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7"/>
    <p:restoredTop sz="95578"/>
  </p:normalViewPr>
  <p:slideViewPr>
    <p:cSldViewPr snapToGrid="0" snapToObjects="1">
      <p:cViewPr varScale="1">
        <p:scale>
          <a:sx n="163" d="100"/>
          <a:sy n="163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modernComment_10D_8032307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2E3D7DC-2937-204F-A7B2-7F546C8AF160}" authorId="{21E96492-A399-2F96-BB79-A7859513F830}" status="resolved" created="2024-03-17T07:12:00.46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50772857" sldId="269"/>
      <ac:spMk id="7" creationId="{0C883324-7D1B-7B16-940A-1C0D21F97E46}"/>
    </ac:deMkLst>
    <p188:txBody>
      <a:bodyPr/>
      <a:lstStyle/>
      <a:p>
        <a:r>
          <a:rPr lang="en-US"/>
          <a:t>fix this slide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4-02T16:36:31.406" authorId="{21E96492-A399-2F96-BB79-A7859513F830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F939A-8727-2D47-8ACE-B948469F9D21}" type="datetimeFigureOut">
              <a:rPr lang="en-US" smtClean="0"/>
              <a:t>4/8/24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89A83-B5C8-1E4D-8587-2334D9FD9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5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Planar diagrams can be reduced to self-energy ladder diagrams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89A83-B5C8-1E4D-8587-2334D9FD95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37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Maximum number of Poincare symmetries</a:t>
            </a:r>
          </a:p>
          <a:p>
            <a:r>
              <a:rPr lang="en-US" dirty="0"/>
              <a:t>NOT Lorentz transformations</a:t>
            </a:r>
          </a:p>
          <a:p>
            <a:r>
              <a:rPr lang="en-US" dirty="0"/>
              <a:t>Spacetime Coordinate Transformation image discuss trace and time degrees of freedom being equal in front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89A83-B5C8-1E4D-8587-2334D9FD95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8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  <a:r>
              <a:rPr lang="en-US" dirty="0" err="1"/>
              <a:t>mathcal</a:t>
            </a:r>
            <a:r>
              <a:rPr lang="en-US" dirty="0"/>
              <a:t>{L} = \frac{1}{2}\left(\partial_{\hat{+}}A^{a}_{\hat{-}}\right)^{2} + \bar{\psi}\left[</a:t>
            </a:r>
            <a:r>
              <a:rPr lang="en-US" dirty="0" err="1"/>
              <a:t>i</a:t>
            </a:r>
            <a:r>
              <a:rPr lang="en-US" dirty="0"/>
              <a:t>\gamma^{\hat{-}}D_{\hat{-}}+</a:t>
            </a:r>
            <a:r>
              <a:rPr lang="en-US" dirty="0" err="1"/>
              <a:t>i</a:t>
            </a:r>
            <a:r>
              <a:rPr lang="en-US" dirty="0"/>
              <a:t>\gamma^{\hat{+}}\partial_{\hat{+}}-m\right]\psi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89A83-B5C8-1E4D-8587-2334D9FD95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28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Partial mu partial mu a nu = j nu d^2phi = rho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89A83-B5C8-1E4D-8587-2334D9FD95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1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Gellmann</a:t>
            </a:r>
            <a:r>
              <a:rPr lang="en-US" dirty="0"/>
              <a:t> oaks </a:t>
            </a:r>
            <a:r>
              <a:rPr lang="en-US" dirty="0" err="1"/>
              <a:t>renner</a:t>
            </a:r>
            <a:r>
              <a:rPr lang="en-US" dirty="0"/>
              <a:t> relation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89A83-B5C8-1E4D-8587-2334D9FD95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2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A359-2FB3-4847-9D97-3491754AA7F9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4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5DAC-1A13-D34F-9418-D6257772B49C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0D93-568E-6D41-8E6D-0963A71A503C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03A-2399-D64A-8203-C8F297F981E8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3556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1F39-3D09-F149-B1A1-DC2A7DB4A435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8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6377"/>
            <a:ext cx="4038600" cy="311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6377"/>
            <a:ext cx="4038600" cy="31182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E973-E761-9943-801C-DE1E51E28431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6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50504"/>
            <a:ext cx="8229600" cy="80129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E534-2B3A-FA4B-B87A-8AC244117610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9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FFB5-C0BC-DE4D-9A38-E0EE75FC9E15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8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570F-F7E3-1F40-B6F3-59FE945D5A70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0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E9B0-C3DF-544F-BB14-A487ECCC7F43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0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B1CF-5E0C-5D41-A3E2-D78942339385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75085"/>
            <a:ext cx="8229600" cy="80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66950"/>
            <a:ext cx="8229600" cy="232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44504B-B211-B34D-97AF-78446C71FCDD}" type="datetimeFigureOut">
              <a:rPr lang="en-US" smtClean="0"/>
              <a:pPr>
                <a:defRPr/>
              </a:pPr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F7D53D-272A-624E-BE3D-99D13E2B4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194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2" Type="http://schemas.microsoft.com/office/2018/10/relationships/comments" Target="../comments/modernComment_10D_8032307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48550/ARXIV.1804.04644" TargetMode="External"/><Relationship Id="rId5" Type="http://schemas.openxmlformats.org/officeDocument/2006/relationships/image" Target="../media/image280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youtu.be/yR39SPfYRIg?si=qqCNxOOTB4_QbLW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8550/ARXIV.2101.06721" TargetMode="External"/><Relationship Id="rId2" Type="http://schemas.openxmlformats.org/officeDocument/2006/relationships/hyperlink" Target="https://doi.org/10.1143/ptps.131.23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catlab.org/nlab/show/light-cone+quantization" TargetMode="External"/><Relationship Id="rId5" Type="http://schemas.openxmlformats.org/officeDocument/2006/relationships/hyperlink" Target="https://webific.ific.uv.es/web/en/content/lattice-qcd-numerical-approach-strong-force" TargetMode="External"/><Relationship Id="rId4" Type="http://schemas.openxmlformats.org/officeDocument/2006/relationships/hyperlink" Target="https://doi.org/10.48550/ARXIV.1804.0464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2CEB27-8B3B-DF5B-2B14-25C7A89B8A4F}"/>
              </a:ext>
            </a:extLst>
          </p:cNvPr>
          <p:cNvSpPr txBox="1">
            <a:spLocks/>
          </p:cNvSpPr>
          <p:nvPr/>
        </p:nvSpPr>
        <p:spPr bwMode="auto">
          <a:xfrm>
            <a:off x="685800" y="2020490"/>
            <a:ext cx="7772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Arial" charset="0"/>
              </a:rPr>
              <a:t>Dr. Ji Group Meeting 4/19 Slides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E30447-C667-D80C-50F7-AA6669CA1663}"/>
              </a:ext>
            </a:extLst>
          </p:cNvPr>
          <p:cNvSpPr txBox="1"/>
          <p:nvPr/>
        </p:nvSpPr>
        <p:spPr>
          <a:xfrm>
            <a:off x="3764996" y="2810706"/>
            <a:ext cx="161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Hunter Duggin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363140"/>
            <a:ext cx="7772400" cy="1102519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Why Coulomb Gauge?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338" y="3001553"/>
            <a:ext cx="7508487" cy="1965653"/>
          </a:xfrm>
        </p:spPr>
        <p:txBody>
          <a:bodyPr rtlCol="0">
            <a:normAutofit fontScale="92500" lnSpcReduction="20000"/>
          </a:bodyPr>
          <a:lstStyle/>
          <a:p>
            <a:pPr marL="342900" indent="-342900" algn="l" fontAlgn="auto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Axial gauge calculations have already been done [2]</a:t>
            </a:r>
          </a:p>
          <a:p>
            <a:pPr marL="342900" indent="-342900" algn="l" fontAlgn="auto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Consistent with QED</a:t>
            </a:r>
          </a:p>
          <a:p>
            <a:pPr marL="342900" indent="-342900" algn="l" fontAlgn="auto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All degrees of freedom are physical</a:t>
            </a:r>
          </a:p>
          <a:p>
            <a:pPr marL="342900" indent="-342900" algn="l" fontAlgn="auto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Proposed resolution to the QCD (1+1) Conjugate Field Problem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4" name="Picture 3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72C0D3BE-E18E-ADC1-C187-860A046A2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60" y="1858333"/>
            <a:ext cx="2222963" cy="566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6E8968-A306-AA7B-460F-B30523D5A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882" y="1940513"/>
            <a:ext cx="774700" cy="279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DA92CE-D5F7-81BA-545A-0ECDFDE4615B}"/>
              </a:ext>
            </a:extLst>
          </p:cNvPr>
          <p:cNvSpPr/>
          <p:nvPr/>
        </p:nvSpPr>
        <p:spPr>
          <a:xfrm>
            <a:off x="4128892" y="1563634"/>
            <a:ext cx="402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232BB2-7624-1538-A603-72925A42BA8F}"/>
              </a:ext>
            </a:extLst>
          </p:cNvPr>
          <p:cNvSpPr/>
          <p:nvPr/>
        </p:nvSpPr>
        <p:spPr>
          <a:xfrm>
            <a:off x="5132578" y="1883898"/>
            <a:ext cx="7929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</a:t>
            </a:r>
          </a:p>
        </p:txBody>
      </p:sp>
      <p:pic>
        <p:nvPicPr>
          <p:cNvPr id="11" name="Picture 10" descr="A black and white symbol&#10;&#10;Description automatically generated">
            <a:extLst>
              <a:ext uri="{FF2B5EF4-FFF2-40B4-BE49-F238E27FC236}">
                <a16:creationId xmlns:a16="http://schemas.microsoft.com/office/drawing/2014/main" id="{62AB54B8-F0F8-219A-9812-78BB7AFB2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228" y="1360619"/>
            <a:ext cx="1460500" cy="444500"/>
          </a:xfrm>
          <a:prstGeom prst="rect">
            <a:avLst/>
          </a:prstGeom>
        </p:spPr>
      </p:pic>
      <p:pic>
        <p:nvPicPr>
          <p:cNvPr id="13" name="Picture 12" descr="A black lines on a white background&#10;&#10;Description automatically generated">
            <a:extLst>
              <a:ext uri="{FF2B5EF4-FFF2-40B4-BE49-F238E27FC236}">
                <a16:creationId xmlns:a16="http://schemas.microsoft.com/office/drawing/2014/main" id="{F83295D8-EF29-31A0-1823-4F017A863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436" y="2231488"/>
            <a:ext cx="1460500" cy="444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53D093-3C53-5907-AAC2-461E8626DFE7}"/>
              </a:ext>
            </a:extLst>
          </p:cNvPr>
          <p:cNvSpPr/>
          <p:nvPr/>
        </p:nvSpPr>
        <p:spPr>
          <a:xfrm>
            <a:off x="510328" y="2526971"/>
            <a:ext cx="2033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Lorentz Condition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3A0B96-366F-F0E6-43C6-A5F9B59143EE}"/>
              </a:ext>
            </a:extLst>
          </p:cNvPr>
          <p:cNvSpPr/>
          <p:nvPr/>
        </p:nvSpPr>
        <p:spPr>
          <a:xfrm>
            <a:off x="6538522" y="1382814"/>
            <a:ext cx="21029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:= Coulomb Gauge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1CB7DA-4555-0178-1FBC-4E44A0DAC852}"/>
              </a:ext>
            </a:extLst>
          </p:cNvPr>
          <p:cNvSpPr/>
          <p:nvPr/>
        </p:nvSpPr>
        <p:spPr>
          <a:xfrm>
            <a:off x="6600104" y="2297514"/>
            <a:ext cx="16653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:= Axial Gauge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23ADF0-9D2D-76B8-8A61-D82087EE165E}"/>
              </a:ext>
            </a:extLst>
          </p:cNvPr>
          <p:cNvSpPr/>
          <p:nvPr/>
        </p:nvSpPr>
        <p:spPr>
          <a:xfrm>
            <a:off x="172255" y="1130482"/>
            <a:ext cx="13548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*In IFD 1+1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F209450-C9CA-F762-23E6-935A818AB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7112" y="3726328"/>
            <a:ext cx="1471312" cy="33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0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296845"/>
            <a:ext cx="7772400" cy="1102519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Conjugate Field</a:t>
            </a:r>
          </a:p>
        </p:txBody>
      </p:sp>
      <p:pic>
        <p:nvPicPr>
          <p:cNvPr id="6" name="Picture 5" descr="A black and white symbol&#10;&#10;Description automatically generated">
            <a:extLst>
              <a:ext uri="{FF2B5EF4-FFF2-40B4-BE49-F238E27FC236}">
                <a16:creationId xmlns:a16="http://schemas.microsoft.com/office/drawing/2014/main" id="{37D268EB-84E3-79FF-654D-2DCD4131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180" y="-780775"/>
            <a:ext cx="2679700" cy="6096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C883324-7D1B-7B16-940A-1C0D21F97E46}"/>
              </a:ext>
            </a:extLst>
          </p:cNvPr>
          <p:cNvSpPr txBox="1">
            <a:spLocks/>
          </p:cNvSpPr>
          <p:nvPr/>
        </p:nvSpPr>
        <p:spPr bwMode="auto">
          <a:xfrm>
            <a:off x="380372" y="2801546"/>
            <a:ext cx="7937718" cy="192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Pi-0 field as an operator can generate and annihilate particles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In the Coulomb gauge, the Pi-0 field does not exist 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The “color electric field” still appears as a constraint of the equation of motion in the Coulomb gauge (analogous to Gauss’s law in QED).</a:t>
            </a:r>
          </a:p>
          <a:p>
            <a:pPr algn="l" fontAlgn="auto"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8E485D-A0AC-1E6E-DFA6-C68E28ACC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048" y="-515194"/>
            <a:ext cx="774700" cy="279400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F5FF2AD-20FB-5777-F2AE-D3C63AEF0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72" y="1293778"/>
            <a:ext cx="3338051" cy="12764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FC5D89-2B62-7D44-B8C2-4BC4F4D08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397" y="4478390"/>
            <a:ext cx="4336499" cy="514936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1E9B3BC-DD6E-A31E-0961-D1224783A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4599" y="4562269"/>
            <a:ext cx="1948861" cy="347178"/>
          </a:xfrm>
          <a:prstGeom prst="rect">
            <a:avLst/>
          </a:prstGeom>
        </p:spPr>
      </p:pic>
      <p:pic>
        <p:nvPicPr>
          <p:cNvPr id="2" name="Picture 1" descr="A black text with black letters&#10;&#10;Description automatically generated with medium confidence">
            <a:extLst>
              <a:ext uri="{FF2B5EF4-FFF2-40B4-BE49-F238E27FC236}">
                <a16:creationId xmlns:a16="http://schemas.microsoft.com/office/drawing/2014/main" id="{41F2F9DE-2F8A-B6B1-0674-92C2B67F65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434" y="1399364"/>
            <a:ext cx="51181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7285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974520-D840-2873-9D31-4DF3A44B7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0" r="-343"/>
          <a:stretch/>
        </p:blipFill>
        <p:spPr>
          <a:xfrm>
            <a:off x="0" y="716303"/>
            <a:ext cx="8895194" cy="386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69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title"/>
          </p:nvPr>
        </p:nvSpPr>
        <p:spPr>
          <a:xfrm>
            <a:off x="457200" y="457767"/>
            <a:ext cx="8229600" cy="80129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Comparison of Axial and Coulomb Gauge</a:t>
            </a:r>
          </a:p>
        </p:txBody>
      </p:sp>
      <p:sp>
        <p:nvSpPr>
          <p:cNvPr id="2054" name="Content Placeholder 2">
            <a:extLst>
              <a:ext uri="{FF2B5EF4-FFF2-40B4-BE49-F238E27FC236}">
                <a16:creationId xmlns:a16="http://schemas.microsoft.com/office/drawing/2014/main" id="{B10BE631-653C-5ED0-6E4D-E2BD45ADC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1906" y="1911543"/>
            <a:ext cx="4040188" cy="53218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Axial Gauge:</a:t>
            </a:r>
          </a:p>
        </p:txBody>
      </p:sp>
      <p:sp>
        <p:nvSpPr>
          <p:cNvPr id="2056" name="Content Placeholder 3">
            <a:extLst>
              <a:ext uri="{FF2B5EF4-FFF2-40B4-BE49-F238E27FC236}">
                <a16:creationId xmlns:a16="http://schemas.microsoft.com/office/drawing/2014/main" id="{2E812FBD-DE6A-934A-F090-9A39CF665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51906" y="3296930"/>
            <a:ext cx="4041775" cy="53218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Coulomb Gauge: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CE0B03F-61F3-3B0C-FACC-B19F9717EE86}"/>
              </a:ext>
            </a:extLst>
          </p:cNvPr>
          <p:cNvSpPr txBox="1">
            <a:spLocks/>
          </p:cNvSpPr>
          <p:nvPr/>
        </p:nvSpPr>
        <p:spPr bwMode="auto">
          <a:xfrm>
            <a:off x="2551906" y="1286725"/>
            <a:ext cx="4040188" cy="53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/>
              <a:t>Lagrangian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97331E-1F04-0F34-7788-5F1085D6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10" y="2318402"/>
            <a:ext cx="7272580" cy="772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2D2170-6C6E-320C-087F-9FA84EA8E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710" y="3800612"/>
            <a:ext cx="7279499" cy="77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31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title"/>
          </p:nvPr>
        </p:nvSpPr>
        <p:spPr>
          <a:xfrm>
            <a:off x="454819" y="464022"/>
            <a:ext cx="8229600" cy="80129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Comparison of Axial and Coulomb Gauge</a:t>
            </a:r>
          </a:p>
        </p:txBody>
      </p:sp>
      <p:sp>
        <p:nvSpPr>
          <p:cNvPr id="2054" name="Content Placeholder 2">
            <a:extLst>
              <a:ext uri="{FF2B5EF4-FFF2-40B4-BE49-F238E27FC236}">
                <a16:creationId xmlns:a16="http://schemas.microsoft.com/office/drawing/2014/main" id="{B10BE631-653C-5ED0-6E4D-E2BD45ADC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606" y="1206118"/>
            <a:ext cx="4040188" cy="53218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Axial Gauge:</a:t>
            </a:r>
          </a:p>
        </p:txBody>
      </p:sp>
      <p:sp>
        <p:nvSpPr>
          <p:cNvPr id="2056" name="Content Placeholder 3">
            <a:extLst>
              <a:ext uri="{FF2B5EF4-FFF2-40B4-BE49-F238E27FC236}">
                <a16:creationId xmlns:a16="http://schemas.microsoft.com/office/drawing/2014/main" id="{2E812FBD-DE6A-934A-F090-9A39CF665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9619" y="1235715"/>
            <a:ext cx="4041775" cy="53218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Coulomb Gauge: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92DD6E-8468-A5BA-07B7-8C0CE0812F5E}"/>
              </a:ext>
            </a:extLst>
          </p:cNvPr>
          <p:cNvSpPr txBox="1"/>
          <p:nvPr/>
        </p:nvSpPr>
        <p:spPr>
          <a:xfrm>
            <a:off x="596685" y="1738299"/>
            <a:ext cx="36885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field equation is dependent on the interpolating space dimension.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source of the potential is explained by an effective charge density, which acts like a background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CC67D-5EDB-64FD-E742-05DB53D5E227}"/>
              </a:ext>
            </a:extLst>
          </p:cNvPr>
          <p:cNvSpPr txBox="1"/>
          <p:nvPr/>
        </p:nvSpPr>
        <p:spPr>
          <a:xfrm>
            <a:off x="4905213" y="1738299"/>
            <a:ext cx="36885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field equation is dependent on the interpolating time dimension.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source of the potential is explained by an effective current density, which acts like a globally changing field through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B3E0D24-E6F5-888D-5019-75C56A7C8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709" y="4079463"/>
            <a:ext cx="4177819" cy="88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55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207636"/>
            <a:ext cx="7772400" cy="1102519"/>
          </a:xfrm>
        </p:spPr>
        <p:txBody>
          <a:bodyPr/>
          <a:lstStyle/>
          <a:p>
            <a:r>
              <a:rPr lang="en-US" sz="2000" dirty="0">
                <a:latin typeface="Arial" charset="0"/>
              </a:rPr>
              <a:t>Mass Gap Solution</a:t>
            </a:r>
          </a:p>
        </p:txBody>
      </p:sp>
      <p:pic>
        <p:nvPicPr>
          <p:cNvPr id="4" name="Picture 3" descr="A graph of a function&#10;&#10;Description automatically generated">
            <a:extLst>
              <a:ext uri="{FF2B5EF4-FFF2-40B4-BE49-F238E27FC236}">
                <a16:creationId xmlns:a16="http://schemas.microsoft.com/office/drawing/2014/main" id="{EF6CFC5D-EE5D-F5FD-8F38-8AE5E099E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47"/>
          <a:stretch/>
        </p:blipFill>
        <p:spPr>
          <a:xfrm>
            <a:off x="270002" y="1993900"/>
            <a:ext cx="4005512" cy="1929406"/>
          </a:xfrm>
          <a:prstGeom prst="rect">
            <a:avLst/>
          </a:prstGeom>
        </p:spPr>
      </p:pic>
      <p:pic>
        <p:nvPicPr>
          <p:cNvPr id="6" name="Picture 5" descr="A graph of a function&#10;&#10;Description automatically generated">
            <a:extLst>
              <a:ext uri="{FF2B5EF4-FFF2-40B4-BE49-F238E27FC236}">
                <a16:creationId xmlns:a16="http://schemas.microsoft.com/office/drawing/2014/main" id="{4D6E6A7B-FAB7-2439-9619-C5E9D4674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804" y="1993899"/>
            <a:ext cx="3891650" cy="192940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57B9200-A3B7-C95F-DCDF-59F2F8828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338" y="4578284"/>
            <a:ext cx="8128862" cy="196565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Note: This is independent of the interpolation angle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F16F115-185D-9C9B-9C5D-8303A8C56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014" y="1339886"/>
            <a:ext cx="2815971" cy="3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84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207636"/>
            <a:ext cx="7772400" cy="1102519"/>
          </a:xfrm>
        </p:spPr>
        <p:txBody>
          <a:bodyPr/>
          <a:lstStyle/>
          <a:p>
            <a:r>
              <a:rPr lang="en-US" sz="2000" dirty="0">
                <a:latin typeface="Arial" charset="0"/>
              </a:rPr>
              <a:t>Bound State Mass Spectra and Regge Behavior</a:t>
            </a:r>
          </a:p>
        </p:txBody>
      </p:sp>
      <p:pic>
        <p:nvPicPr>
          <p:cNvPr id="4" name="Picture 3" descr="A graph of a function&#10;&#10;Description automatically generated">
            <a:extLst>
              <a:ext uri="{FF2B5EF4-FFF2-40B4-BE49-F238E27FC236}">
                <a16:creationId xmlns:a16="http://schemas.microsoft.com/office/drawing/2014/main" id="{421039D3-8A69-C9DE-DF0C-D56D01E80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749" y="1028042"/>
            <a:ext cx="3466501" cy="336324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C49AA45-FE31-FA60-711E-15B9FFC4A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338" y="4391285"/>
            <a:ext cx="8128862" cy="1965653"/>
          </a:xfrm>
        </p:spPr>
        <p:txBody>
          <a:bodyPr rtlCol="0">
            <a:normAutofit/>
          </a:bodyPr>
          <a:lstStyle/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Mass increases (roughly) linearly with principal quantum number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9574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207636"/>
            <a:ext cx="7772400" cy="1102519"/>
          </a:xfrm>
        </p:spPr>
        <p:txBody>
          <a:bodyPr/>
          <a:lstStyle/>
          <a:p>
            <a:r>
              <a:rPr lang="en-US" sz="2000" dirty="0">
                <a:latin typeface="Arial" charset="0"/>
              </a:rPr>
              <a:t>Application: Alternative Quasi-PDFs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437F3BC-9E30-3725-CDD3-3323B8E10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338" y="3833346"/>
            <a:ext cx="8128862" cy="1965653"/>
          </a:xfrm>
        </p:spPr>
        <p:txBody>
          <a:bodyPr rtlCol="0">
            <a:normAutofit/>
          </a:bodyPr>
          <a:lstStyle/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Dependent on Interpolation angle and momentum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Does not suffer from the large momentum boost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4E5D7AA0-E7D0-3CB2-1447-5D315A809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69" y="982827"/>
            <a:ext cx="3295330" cy="2510182"/>
          </a:xfrm>
          <a:prstGeom prst="rect">
            <a:avLst/>
          </a:prstGeom>
        </p:spPr>
      </p:pic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F0940327-63D0-4135-EE0F-9F20D7695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557" y="1066800"/>
            <a:ext cx="4842181" cy="2426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5A767D-83B6-CDB9-D860-D09604A9F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39" y="1907260"/>
            <a:ext cx="311651" cy="1780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42AD93-07A7-CBCD-1E5E-06F114213A83}"/>
              </a:ext>
            </a:extLst>
          </p:cNvPr>
          <p:cNvSpPr/>
          <p:nvPr/>
        </p:nvSpPr>
        <p:spPr>
          <a:xfrm>
            <a:off x="700866" y="1907260"/>
            <a:ext cx="72677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LFD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893A68-0B63-9191-E3F7-54EE07420171}"/>
              </a:ext>
            </a:extLst>
          </p:cNvPr>
          <p:cNvSpPr/>
          <p:nvPr/>
        </p:nvSpPr>
        <p:spPr>
          <a:xfrm>
            <a:off x="1326066" y="1300930"/>
            <a:ext cx="63350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0.41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1E1F9-71DD-943B-8952-FB8B69F16224}"/>
              </a:ext>
            </a:extLst>
          </p:cNvPr>
          <p:cNvSpPr/>
          <p:nvPr/>
        </p:nvSpPr>
        <p:spPr>
          <a:xfrm>
            <a:off x="1326067" y="1513294"/>
            <a:ext cx="63350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2.05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D30A21-2891-5DAE-FA17-2A1F7DB24241}"/>
              </a:ext>
            </a:extLst>
          </p:cNvPr>
          <p:cNvSpPr/>
          <p:nvPr/>
        </p:nvSpPr>
        <p:spPr>
          <a:xfrm>
            <a:off x="1326067" y="1710277"/>
            <a:ext cx="63350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3.28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B6ED3D-C8DB-A9C7-56E8-718688628B2C}"/>
              </a:ext>
            </a:extLst>
          </p:cNvPr>
          <p:cNvSpPr/>
          <p:nvPr/>
        </p:nvSpPr>
        <p:spPr>
          <a:xfrm>
            <a:off x="5735597" y="1237579"/>
            <a:ext cx="57098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1.76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BF54D03-5FFA-5DD5-BD0E-81938A725E8A}"/>
                  </a:ext>
                </a:extLst>
              </p:cNvPr>
              <p:cNvSpPr/>
              <p:nvPr/>
            </p:nvSpPr>
            <p:spPr>
              <a:xfrm>
                <a:off x="7815725" y="2601430"/>
                <a:ext cx="951735" cy="33727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 0.9931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2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BF54D03-5FFA-5DD5-BD0E-81938A725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725" y="2601430"/>
                <a:ext cx="951735" cy="337272"/>
              </a:xfrm>
              <a:prstGeom prst="rect">
                <a:avLst/>
              </a:prstGeom>
              <a:blipFill>
                <a:blip r:embed="rId5"/>
                <a:stretch>
                  <a:fillRect l="-1316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52D55E37-CC75-A97B-5183-8B92E7FF4A50}"/>
              </a:ext>
            </a:extLst>
          </p:cNvPr>
          <p:cNvSpPr/>
          <p:nvPr/>
        </p:nvSpPr>
        <p:spPr>
          <a:xfrm>
            <a:off x="244869" y="3534113"/>
            <a:ext cx="450450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 fontAlgn="base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Jia, Y., Liang, S.,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Xiong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X., &amp; Yu, R. (2018).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6"/>
              </a:rPr>
              <a:t>ARXIV.1804.04644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10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207636"/>
            <a:ext cx="7772400" cy="1102519"/>
          </a:xfrm>
        </p:spPr>
        <p:txBody>
          <a:bodyPr/>
          <a:lstStyle/>
          <a:p>
            <a:r>
              <a:rPr lang="en-US" sz="2000" dirty="0">
                <a:latin typeface="Arial" charset="0"/>
              </a:rPr>
              <a:t>Conclusion and Future Work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7E06C1C-3853-6018-F11F-61E29B94B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337" y="3075244"/>
            <a:ext cx="7508487" cy="1729231"/>
          </a:xfrm>
        </p:spPr>
        <p:txBody>
          <a:bodyPr rtlCol="0">
            <a:normAutofit fontScale="85000" lnSpcReduction="10000"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Future work: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(3+1) and Nc = 3 needs to be explored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Testing the alternative quasi-PDF on the lattice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Exploring the time-like region using LFD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28DD22A-7683-AC53-B943-3E202AED6053}"/>
              </a:ext>
            </a:extLst>
          </p:cNvPr>
          <p:cNvSpPr txBox="1">
            <a:spLocks/>
          </p:cNvSpPr>
          <p:nvPr/>
        </p:nvSpPr>
        <p:spPr bwMode="auto">
          <a:xfrm>
            <a:off x="329337" y="1208917"/>
            <a:ext cx="7508487" cy="191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Conclusion: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The ‘t Hooft model is interpolated between the instant form and the front form in the axial gauge, looking to explore the Coulomb gauge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Interpolating dynamics is used to help resolve conjugate field operator issue in the axial gauge.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The mass gap equation is solved and plotted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The mass spectra shows Regge behavior, which we see in nature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Bound state wave functions are used to calculate alternative quasi-PDFs 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1678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FBEC-06BA-9AAE-65C6-8436B3A6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Presentations / 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32063-B305-AB16-BB2C-C74D5EE6B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4827"/>
            <a:ext cx="8229600" cy="2327672"/>
          </a:xfrm>
        </p:spPr>
        <p:txBody>
          <a:bodyPr/>
          <a:lstStyle/>
          <a:p>
            <a:r>
              <a:rPr lang="en-US" dirty="0"/>
              <a:t>Poster talk at SPIN 2023 (Duke University)</a:t>
            </a:r>
          </a:p>
          <a:p>
            <a:r>
              <a:rPr lang="en-US" dirty="0"/>
              <a:t>Oral presentation at DNP / JPS Hawaii</a:t>
            </a:r>
          </a:p>
          <a:p>
            <a:r>
              <a:rPr lang="en-US" dirty="0"/>
              <a:t>Accepted for publication of conference proceedings paper (</a:t>
            </a:r>
            <a:r>
              <a:rPr lang="en-US" b="0" i="0" u="none" strike="noStrike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PoS</a:t>
            </a:r>
            <a:r>
              <a:rPr lang="en-US" b="0" i="0" u="none" strike="noStrike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(SPIN2023)</a:t>
            </a:r>
            <a:r>
              <a:rPr lang="en-US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051) </a:t>
            </a:r>
            <a:r>
              <a:rPr lang="en-US" b="0" i="0" u="none" strike="noStrike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March 29</a:t>
            </a:r>
          </a:p>
          <a:p>
            <a:r>
              <a:rPr lang="en-US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 April meeting 2024 Sacramento</a:t>
            </a:r>
          </a:p>
          <a:p>
            <a:r>
              <a:rPr lang="en-US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NCUR 2024 Long Beach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3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EA72-42EF-1FC4-815A-5897A14D1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0478B-6093-D198-9DB5-95CB9B2F8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2303"/>
            <a:ext cx="8229600" cy="2936111"/>
          </a:xfrm>
        </p:spPr>
        <p:txBody>
          <a:bodyPr/>
          <a:lstStyle/>
          <a:p>
            <a:r>
              <a:rPr lang="en-US" dirty="0"/>
              <a:t>HPDVideography</a:t>
            </a:r>
          </a:p>
          <a:p>
            <a:r>
              <a:rPr lang="en-US" dirty="0"/>
              <a:t>PER under Dr. Katie Mack at NCSU</a:t>
            </a:r>
          </a:p>
          <a:p>
            <a:pPr lvl="1"/>
            <a:r>
              <a:rPr lang="en-US" dirty="0">
                <a:hlinkClick r:id="rId2"/>
              </a:rPr>
              <a:t>Video Abstracts</a:t>
            </a:r>
            <a:endParaRPr lang="en-US" dirty="0"/>
          </a:p>
          <a:p>
            <a:r>
              <a:rPr lang="en-US" dirty="0"/>
              <a:t>Research under Dr. Ji</a:t>
            </a:r>
          </a:p>
          <a:p>
            <a:endParaRPr lang="en-US" dirty="0"/>
          </a:p>
        </p:txBody>
      </p:sp>
      <p:pic>
        <p:nvPicPr>
          <p:cNvPr id="5" name="Picture 4" descr="A person with her hands up&#10;&#10;Description automatically generated">
            <a:extLst>
              <a:ext uri="{FF2B5EF4-FFF2-40B4-BE49-F238E27FC236}">
                <a16:creationId xmlns:a16="http://schemas.microsoft.com/office/drawing/2014/main" id="{2CE862F1-222B-7565-D088-C52692C9F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505" y="2704780"/>
            <a:ext cx="3909038" cy="21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27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207636"/>
            <a:ext cx="7772400" cy="1102519"/>
          </a:xfrm>
        </p:spPr>
        <p:txBody>
          <a:bodyPr/>
          <a:lstStyle/>
          <a:p>
            <a:r>
              <a:rPr lang="en-US" sz="2000" dirty="0">
                <a:latin typeface="Arial" charset="0"/>
              </a:rPr>
              <a:t>Bibliography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A829B7-1C9F-CA76-DA3B-97E85433E01E}"/>
              </a:ext>
            </a:extLst>
          </p:cNvPr>
          <p:cNvSpPr txBox="1"/>
          <p:nvPr/>
        </p:nvSpPr>
        <p:spPr>
          <a:xfrm>
            <a:off x="523068" y="1069931"/>
            <a:ext cx="80978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Ma, B., &amp; Ji, C.-R. (2021). Interpolating ’t Hooft model between instant and front forms. In Physical Review D (Vol. 104, Issue 3). American Physical Society (APS). https://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doi.org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/10.1103/physrevd.104.036004 </a:t>
            </a:r>
          </a:p>
          <a:p>
            <a:pPr algn="l" rtl="0" fontAlgn="base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Zwanziger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D. (1998). Coulomb-Gauge in QCD: Renormalization and confinement. 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Progress of Theoretical Physics Supplement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131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233-242.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https://doi.org/10.1143/ptps.131.233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Hoyer, P. (2021). Journey to the Bound States.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https://doi.org/10.48550/ARXIV.2101.06721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Jia, Y., Liang, S.,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Xiong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X., &amp; Yu, R. (2018). Partonic quasidistributions in two-dimensional QCD.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/>
              </a:rPr>
              <a:t>https://doi.org/10.48550/ARXIV.1804.04644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Images: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[1] Hoyer, P. (2021). Journey to the Bound States.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https://doi.org/10.48550/ARXIV.2101.06721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[2]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hlinkClick r:id="rId5"/>
              </a:rPr>
              <a:t>https://webific.ific.uv.es/web/en/content/lattice-qcd-numerical-approach-strong-force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[3]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6"/>
              </a:rPr>
              <a:t>https://ncatlab.org/nlab/show/light-cone+quantization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[Else] Ma, B., &amp; Ji, C.-R. (2021). Interpolating ’t Hooft model between instant and front forms. In Physical Review D (Vol. 104, Issue 3). American Physical Society (APS). https://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doi.org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/10.1103/physrevd.104.036004 </a:t>
            </a:r>
          </a:p>
          <a:p>
            <a:pPr algn="l" rtl="0" fontAlgn="base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56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CEBB5-EBF6-7EF5-E911-DF68CC5F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pic>
        <p:nvPicPr>
          <p:cNvPr id="5" name="Picture 4" descr="A person in front of a chalkboard&#10;&#10;Description automatically generated">
            <a:extLst>
              <a:ext uri="{FF2B5EF4-FFF2-40B4-BE49-F238E27FC236}">
                <a16:creationId xmlns:a16="http://schemas.microsoft.com/office/drawing/2014/main" id="{19E723EF-2377-C21A-AEA6-A4BD002FE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51" y="1993045"/>
            <a:ext cx="2839861" cy="1886331"/>
          </a:xfrm>
          <a:prstGeom prst="rect">
            <a:avLst/>
          </a:prstGeom>
        </p:spPr>
      </p:pic>
      <p:pic>
        <p:nvPicPr>
          <p:cNvPr id="7" name="Picture 6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1039D77F-4E7C-A3AD-DE88-44903BA59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288" y="1768941"/>
            <a:ext cx="2677261" cy="21104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EB50E0-B133-6FE5-3B41-3E70988DFB38}"/>
              </a:ext>
            </a:extLst>
          </p:cNvPr>
          <p:cNvSpPr txBox="1"/>
          <p:nvPr/>
        </p:nvSpPr>
        <p:spPr>
          <a:xfrm>
            <a:off x="1745538" y="3987276"/>
            <a:ext cx="150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PhD at UNC!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53E02B-B6B4-A1E7-8525-C67C26DA2F2B}"/>
              </a:ext>
            </a:extLst>
          </p:cNvPr>
          <p:cNvSpPr txBox="1"/>
          <p:nvPr/>
        </p:nvSpPr>
        <p:spPr>
          <a:xfrm>
            <a:off x="5674097" y="3971109"/>
            <a:ext cx="1891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Amy Nicholson</a:t>
            </a:r>
          </a:p>
        </p:txBody>
      </p:sp>
    </p:spTree>
    <p:extLst>
      <p:ext uri="{BB962C8B-B14F-4D97-AF65-F5344CB8AC3E}">
        <p14:creationId xmlns:p14="http://schemas.microsoft.com/office/powerpoint/2010/main" val="3378334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 graph&#10;&#10;Description automatically generated with medium confidence">
            <a:extLst>
              <a:ext uri="{FF2B5EF4-FFF2-40B4-BE49-F238E27FC236}">
                <a16:creationId xmlns:a16="http://schemas.microsoft.com/office/drawing/2014/main" id="{E53CBD8F-6C50-1F5B-0EAE-92C3D7706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399" y="530972"/>
            <a:ext cx="5961201" cy="442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46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3621415-6C05-9E3D-CFC0-BD4740506045}"/>
              </a:ext>
            </a:extLst>
          </p:cNvPr>
          <p:cNvSpPr txBox="1">
            <a:spLocks/>
          </p:cNvSpPr>
          <p:nvPr/>
        </p:nvSpPr>
        <p:spPr bwMode="auto"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latin typeface="Arial" charset="0"/>
              </a:rPr>
              <a:t>Interpolating the ’t Hooft Model Between IFD and LFD in the Coulomb Gauge</a:t>
            </a:r>
            <a:endParaRPr lang="en-US" sz="2800" dirty="0">
              <a:latin typeface="Arial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B0E5742-B119-961B-55B8-CF7151B01822}"/>
              </a:ext>
            </a:extLst>
          </p:cNvPr>
          <p:cNvSpPr txBox="1">
            <a:spLocks/>
          </p:cNvSpPr>
          <p:nvPr/>
        </p:nvSpPr>
        <p:spPr bwMode="auto">
          <a:xfrm>
            <a:off x="1371600" y="2700339"/>
            <a:ext cx="640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>
                <a:ea typeface="+mn-ea"/>
              </a:rPr>
              <a:t>Hunter Duggin, Chueng-Ryong Ji, Bailing Ma</a:t>
            </a:r>
            <a:endParaRPr lang="en-US" dirty="0">
              <a:ea typeface="+mn-ea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DAFBDA4-C648-C1CB-C663-8AB31A1A68DD}"/>
              </a:ext>
            </a:extLst>
          </p:cNvPr>
          <p:cNvSpPr txBox="1">
            <a:spLocks/>
          </p:cNvSpPr>
          <p:nvPr/>
        </p:nvSpPr>
        <p:spPr bwMode="auto">
          <a:xfrm>
            <a:off x="1958897" y="3114906"/>
            <a:ext cx="5036634" cy="104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600" dirty="0">
                <a:ea typeface="+mn-ea"/>
              </a:rPr>
              <a:t>Funded by Provost Professional Experience Program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1C30D0A-0D58-EFAE-B8DB-1D688E9C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557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363140"/>
            <a:ext cx="7772400" cy="1102519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Quark Model in QCD</a:t>
            </a:r>
          </a:p>
        </p:txBody>
      </p:sp>
      <p:pic>
        <p:nvPicPr>
          <p:cNvPr id="4" name="Picture 3" descr="Diagram of a diagram of a bag pressure&#10;&#10;Description automatically generated">
            <a:extLst>
              <a:ext uri="{FF2B5EF4-FFF2-40B4-BE49-F238E27FC236}">
                <a16:creationId xmlns:a16="http://schemas.microsoft.com/office/drawing/2014/main" id="{993ED53B-9E3C-747F-1A12-94BD28687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03" y="1332746"/>
            <a:ext cx="2869210" cy="2198050"/>
          </a:xfrm>
          <a:prstGeom prst="rect">
            <a:avLst/>
          </a:prstGeom>
        </p:spPr>
      </p:pic>
      <p:pic>
        <p:nvPicPr>
          <p:cNvPr id="6" name="Picture 5" descr="A diagram of different colors and numbers&#10;&#10;Description automatically generated">
            <a:extLst>
              <a:ext uri="{FF2B5EF4-FFF2-40B4-BE49-F238E27FC236}">
                <a16:creationId xmlns:a16="http://schemas.microsoft.com/office/drawing/2014/main" id="{ADE4D6DC-27CC-56D4-79C3-A14923AED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799" y="1390943"/>
            <a:ext cx="3056527" cy="20816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7AD046-87D2-B768-58D4-DD9489F04975}"/>
              </a:ext>
            </a:extLst>
          </p:cNvPr>
          <p:cNvSpPr/>
          <p:nvPr/>
        </p:nvSpPr>
        <p:spPr>
          <a:xfrm>
            <a:off x="6894125" y="1482559"/>
            <a:ext cx="18578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Baryons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4354FB-EE11-1C8B-CDB1-EF1EF4345B0F}"/>
              </a:ext>
            </a:extLst>
          </p:cNvPr>
          <p:cNvSpPr/>
          <p:nvPr/>
        </p:nvSpPr>
        <p:spPr>
          <a:xfrm>
            <a:off x="6932277" y="2599113"/>
            <a:ext cx="18197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Mesons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FE0CCFB-FD30-E2F1-E9B2-F900BC58B94D}"/>
              </a:ext>
            </a:extLst>
          </p:cNvPr>
          <p:cNvSpPr txBox="1">
            <a:spLocks/>
          </p:cNvSpPr>
          <p:nvPr/>
        </p:nvSpPr>
        <p:spPr bwMode="auto">
          <a:xfrm>
            <a:off x="314578" y="3715667"/>
            <a:ext cx="75084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Baryons are an N</a:t>
            </a:r>
            <a:r>
              <a:rPr lang="en-US" sz="2000" baseline="-25000" dirty="0">
                <a:solidFill>
                  <a:schemeClr val="tx1"/>
                </a:solidFill>
                <a:ea typeface="+mn-ea"/>
              </a:rPr>
              <a:t>c</a:t>
            </a:r>
            <a:r>
              <a:rPr lang="en-US" sz="2000" dirty="0">
                <a:solidFill>
                  <a:schemeClr val="tx1"/>
                </a:solidFill>
                <a:ea typeface="+mn-ea"/>
              </a:rPr>
              <a:t> valence quark bound state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Mesons are valence quark-antiquark bound states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Running coupling constant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724801-E57B-9E41-5E01-C9DF96907C87}"/>
              </a:ext>
            </a:extLst>
          </p:cNvPr>
          <p:cNvSpPr/>
          <p:nvPr/>
        </p:nvSpPr>
        <p:spPr>
          <a:xfrm>
            <a:off x="685800" y="3407890"/>
            <a:ext cx="153599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[1] MIT Bag Model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F83186-3D0B-6633-270D-D7790F2431BE}"/>
              </a:ext>
            </a:extLst>
          </p:cNvPr>
          <p:cNvSpPr/>
          <p:nvPr/>
        </p:nvSpPr>
        <p:spPr>
          <a:xfrm>
            <a:off x="5328801" y="3469883"/>
            <a:ext cx="157998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[2] QCD Illustration</a:t>
            </a:r>
          </a:p>
        </p:txBody>
      </p:sp>
    </p:spTree>
    <p:extLst>
      <p:ext uri="{BB962C8B-B14F-4D97-AF65-F5344CB8AC3E}">
        <p14:creationId xmlns:p14="http://schemas.microsoft.com/office/powerpoint/2010/main" val="70256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title"/>
          </p:nvPr>
        </p:nvSpPr>
        <p:spPr>
          <a:xfrm>
            <a:off x="457200" y="398086"/>
            <a:ext cx="8229600" cy="80129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Light Front Dynamics</a:t>
            </a:r>
          </a:p>
        </p:txBody>
      </p:sp>
      <p:pic>
        <p:nvPicPr>
          <p:cNvPr id="4" name="Picture 3" descr="A diagram of mathematical equations&#10;&#10;Description automatically generated">
            <a:extLst>
              <a:ext uri="{FF2B5EF4-FFF2-40B4-BE49-F238E27FC236}">
                <a16:creationId xmlns:a16="http://schemas.microsoft.com/office/drawing/2014/main" id="{FB69F5EF-B2F6-6344-56EF-35F867245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410" y="1199376"/>
            <a:ext cx="5631180" cy="33275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387413-F5BB-DB1E-E96E-0E5255E0F024}"/>
              </a:ext>
            </a:extLst>
          </p:cNvPr>
          <p:cNvSpPr/>
          <p:nvPr/>
        </p:nvSpPr>
        <p:spPr>
          <a:xfrm>
            <a:off x="3341051" y="4606914"/>
            <a:ext cx="306635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[3] Illustration of Dirac’s proposed coordinates</a:t>
            </a:r>
          </a:p>
        </p:txBody>
      </p:sp>
    </p:spTree>
    <p:extLst>
      <p:ext uri="{BB962C8B-B14F-4D97-AF65-F5344CB8AC3E}">
        <p14:creationId xmlns:p14="http://schemas.microsoft.com/office/powerpoint/2010/main" val="414608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title"/>
          </p:nvPr>
        </p:nvSpPr>
        <p:spPr>
          <a:xfrm>
            <a:off x="457200" y="675085"/>
            <a:ext cx="8229600" cy="80129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Interpolation between Instant and Front Form</a:t>
            </a:r>
          </a:p>
        </p:txBody>
      </p:sp>
      <p:pic>
        <p:nvPicPr>
          <p:cNvPr id="6" name="Picture 5" descr="A line of black and white objects&#10;&#10;Description automatically generated">
            <a:extLst>
              <a:ext uri="{FF2B5EF4-FFF2-40B4-BE49-F238E27FC236}">
                <a16:creationId xmlns:a16="http://schemas.microsoft.com/office/drawing/2014/main" id="{763878B6-A9A5-DA7E-5B8D-DCAB9EA98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464" b="37322"/>
          <a:stretch/>
        </p:blipFill>
        <p:spPr>
          <a:xfrm>
            <a:off x="553270" y="1595628"/>
            <a:ext cx="8037460" cy="22677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5743EF-AB9A-CAAC-9496-C2A8DB22FD35}"/>
              </a:ext>
            </a:extLst>
          </p:cNvPr>
          <p:cNvSpPr/>
          <p:nvPr/>
        </p:nvSpPr>
        <p:spPr>
          <a:xfrm>
            <a:off x="989667" y="3622221"/>
            <a:ext cx="1103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541C23-8E2D-E54F-E793-327A2700B112}"/>
              </a:ext>
            </a:extLst>
          </p:cNvPr>
          <p:cNvSpPr/>
          <p:nvPr/>
        </p:nvSpPr>
        <p:spPr>
          <a:xfrm>
            <a:off x="7080001" y="3622221"/>
            <a:ext cx="1220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LFD</a:t>
            </a:r>
          </a:p>
        </p:txBody>
      </p:sp>
    </p:spTree>
    <p:extLst>
      <p:ext uri="{BB962C8B-B14F-4D97-AF65-F5344CB8AC3E}">
        <p14:creationId xmlns:p14="http://schemas.microsoft.com/office/powerpoint/2010/main" val="194508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title"/>
          </p:nvPr>
        </p:nvSpPr>
        <p:spPr>
          <a:xfrm>
            <a:off x="457200" y="675085"/>
            <a:ext cx="8229600" cy="80129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Interpolation between Instant and Front Form</a:t>
            </a:r>
          </a:p>
        </p:txBody>
      </p:sp>
      <p:pic>
        <p:nvPicPr>
          <p:cNvPr id="6" name="Picture 5" descr="A line of black and white objects&#10;&#10;Description automatically generated">
            <a:extLst>
              <a:ext uri="{FF2B5EF4-FFF2-40B4-BE49-F238E27FC236}">
                <a16:creationId xmlns:a16="http://schemas.microsoft.com/office/drawing/2014/main" id="{763878B6-A9A5-DA7E-5B8D-DCAB9EA98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464" b="37322"/>
          <a:stretch/>
        </p:blipFill>
        <p:spPr>
          <a:xfrm>
            <a:off x="553270" y="1595628"/>
            <a:ext cx="8037460" cy="2267712"/>
          </a:xfrm>
          <a:prstGeom prst="rect">
            <a:avLst/>
          </a:prstGeom>
        </p:spPr>
      </p:pic>
      <p:pic>
        <p:nvPicPr>
          <p:cNvPr id="3" name="Picture 2" descr="A line of black and grey objects&#10;&#10;Description automatically generated">
            <a:extLst>
              <a:ext uri="{FF2B5EF4-FFF2-40B4-BE49-F238E27FC236}">
                <a16:creationId xmlns:a16="http://schemas.microsoft.com/office/drawing/2014/main" id="{8E2B9FCD-22E4-8370-E593-F9B02D4192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35924" b="36012"/>
          <a:stretch/>
        </p:blipFill>
        <p:spPr>
          <a:xfrm>
            <a:off x="553270" y="1726932"/>
            <a:ext cx="8037576" cy="22556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5743EF-AB9A-CAAC-9496-C2A8DB22FD35}"/>
              </a:ext>
            </a:extLst>
          </p:cNvPr>
          <p:cNvSpPr/>
          <p:nvPr/>
        </p:nvSpPr>
        <p:spPr>
          <a:xfrm>
            <a:off x="989667" y="3622221"/>
            <a:ext cx="1103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541C23-8E2D-E54F-E793-327A2700B112}"/>
              </a:ext>
            </a:extLst>
          </p:cNvPr>
          <p:cNvSpPr/>
          <p:nvPr/>
        </p:nvSpPr>
        <p:spPr>
          <a:xfrm>
            <a:off x="7080001" y="3622221"/>
            <a:ext cx="1220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LFD</a:t>
            </a:r>
          </a:p>
        </p:txBody>
      </p:sp>
    </p:spTree>
    <p:extLst>
      <p:ext uri="{BB962C8B-B14F-4D97-AF65-F5344CB8AC3E}">
        <p14:creationId xmlns:p14="http://schemas.microsoft.com/office/powerpoint/2010/main" val="49891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512434"/>
            <a:ext cx="7772400" cy="1102519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‘t Hooft’s Meson Model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6031CC0-3985-681C-7298-39A71D79F9B4}"/>
              </a:ext>
            </a:extLst>
          </p:cNvPr>
          <p:cNvSpPr txBox="1">
            <a:spLocks/>
          </p:cNvSpPr>
          <p:nvPr/>
        </p:nvSpPr>
        <p:spPr bwMode="auto">
          <a:xfrm>
            <a:off x="163396" y="2936929"/>
            <a:ext cx="7508487" cy="16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(1+1) Model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Large Nc limit 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Predicts color confinement</a:t>
            </a: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Coupling constant has mass dimension</a:t>
            </a:r>
          </a:p>
          <a:p>
            <a:pPr algn="l" fontAlgn="auto"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7" name="Picture 6" descr="A group of symbols on a white background&#10;&#10;Description automatically generated">
            <a:extLst>
              <a:ext uri="{FF2B5EF4-FFF2-40B4-BE49-F238E27FC236}">
                <a16:creationId xmlns:a16="http://schemas.microsoft.com/office/drawing/2014/main" id="{B362CEC7-BA40-86D3-BDB6-CF5EDA782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53326"/>
            <a:ext cx="7620000" cy="1028700"/>
          </a:xfrm>
          <a:prstGeom prst="rect">
            <a:avLst/>
          </a:prstGeom>
        </p:spPr>
      </p:pic>
      <p:pic>
        <p:nvPicPr>
          <p:cNvPr id="9" name="Picture 8" descr="A black text with a arrow pointing up&#10;&#10;Description automatically generated with medium confidence">
            <a:extLst>
              <a:ext uri="{FF2B5EF4-FFF2-40B4-BE49-F238E27FC236}">
                <a16:creationId xmlns:a16="http://schemas.microsoft.com/office/drawing/2014/main" id="{0A53C816-992B-DF54-42C8-E8F060EB9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384" y="3089211"/>
            <a:ext cx="3578816" cy="524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3FB04B-C5F5-510C-2F20-0650AB71EE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384" y="4004002"/>
            <a:ext cx="3674819" cy="3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0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335682"/>
            <a:ext cx="7772400" cy="1102519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Motivation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71FDD05-78BB-5DD1-1329-E57CCA4310B3}"/>
              </a:ext>
            </a:extLst>
          </p:cNvPr>
          <p:cNvSpPr txBox="1">
            <a:spLocks/>
          </p:cNvSpPr>
          <p:nvPr/>
        </p:nvSpPr>
        <p:spPr bwMode="auto">
          <a:xfrm>
            <a:off x="411369" y="3016155"/>
            <a:ext cx="7508487" cy="192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lnSpc>
                <a:spcPct val="2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To establish a formal link between IFD and LFD</a:t>
            </a:r>
          </a:p>
          <a:p>
            <a:pPr marL="342900" indent="-342900" algn="l" fontAlgn="auto">
              <a:lnSpc>
                <a:spcPct val="2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Not the same as Lorentz transformation (equal time)</a:t>
            </a:r>
          </a:p>
          <a:p>
            <a:pPr marL="342900" indent="-342900" algn="l" fontAlgn="auto">
              <a:lnSpc>
                <a:spcPct val="2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Simplify calculations ordinarily too difficult to solve in IFD</a:t>
            </a:r>
          </a:p>
          <a:p>
            <a:pPr marL="342900" indent="-342900" algn="l" fontAlgn="auto">
              <a:lnSpc>
                <a:spcPct val="2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Explore an alternative quasi-PDF implementable in Lattice QCD (Bailing)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5" name="Picture 4" descr="A black and white math symbol&#10;&#10;Description automatically generated">
            <a:extLst>
              <a:ext uri="{FF2B5EF4-FFF2-40B4-BE49-F238E27FC236}">
                <a16:creationId xmlns:a16="http://schemas.microsoft.com/office/drawing/2014/main" id="{BA83B819-CDDA-AD74-CDE2-A07CCC92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614" y="2175553"/>
            <a:ext cx="2425386" cy="560642"/>
          </a:xfrm>
          <a:prstGeom prst="rect">
            <a:avLst/>
          </a:prstGeom>
        </p:spPr>
      </p:pic>
      <p:pic>
        <p:nvPicPr>
          <p:cNvPr id="7" name="Picture 6" descr="A close-up of a symbol&#10;&#10;Description automatically generated">
            <a:extLst>
              <a:ext uri="{FF2B5EF4-FFF2-40B4-BE49-F238E27FC236}">
                <a16:creationId xmlns:a16="http://schemas.microsoft.com/office/drawing/2014/main" id="{9E5627A0-B14B-FB9A-899B-02C9F63F7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83035"/>
            <a:ext cx="3054838" cy="848566"/>
          </a:xfrm>
          <a:prstGeom prst="rect">
            <a:avLst/>
          </a:prstGeom>
        </p:spPr>
      </p:pic>
      <p:pic>
        <p:nvPicPr>
          <p:cNvPr id="4" name="Picture 3" descr="A close up of numbers&#10;&#10;Description automatically generated">
            <a:extLst>
              <a:ext uri="{FF2B5EF4-FFF2-40B4-BE49-F238E27FC236}">
                <a16:creationId xmlns:a16="http://schemas.microsoft.com/office/drawing/2014/main" id="{FCD61CAA-F087-986B-C940-A0FE052557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1803" y="1249182"/>
            <a:ext cx="35814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19418"/>
      </p:ext>
    </p:extLst>
  </p:cSld>
  <p:clrMapOvr>
    <a:masterClrMapping/>
  </p:clrMapOvr>
</p:sld>
</file>

<file path=ppt/theme/theme1.xml><?xml version="1.0" encoding="utf-8"?>
<a:theme xmlns:a="http://schemas.openxmlformats.org/drawingml/2006/main" name="NCStateU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NCStateU-horizontal-left-logo</Template>
  <TotalTime>25262</TotalTime>
  <Words>1002</Words>
  <Application>Microsoft Macintosh PowerPoint</Application>
  <PresentationFormat>On-screen Show (16:9)</PresentationFormat>
  <Paragraphs>158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Google Sans</vt:lpstr>
      <vt:lpstr>NCStateU-horizontal-left-logo</vt:lpstr>
      <vt:lpstr>PowerPoint Presentation</vt:lpstr>
      <vt:lpstr>Background</vt:lpstr>
      <vt:lpstr> </vt:lpstr>
      <vt:lpstr>Quark Model in QCD</vt:lpstr>
      <vt:lpstr>Light Front Dynamics</vt:lpstr>
      <vt:lpstr>Interpolation between Instant and Front Form</vt:lpstr>
      <vt:lpstr>Interpolation between Instant and Front Form</vt:lpstr>
      <vt:lpstr>‘t Hooft’s Meson Model</vt:lpstr>
      <vt:lpstr>Motivation</vt:lpstr>
      <vt:lpstr>Why Coulomb Gauge?</vt:lpstr>
      <vt:lpstr>Conjugate Field</vt:lpstr>
      <vt:lpstr>PowerPoint Presentation</vt:lpstr>
      <vt:lpstr>Comparison of Axial and Coulomb Gauge</vt:lpstr>
      <vt:lpstr>Comparison of Axial and Coulomb Gauge</vt:lpstr>
      <vt:lpstr>Mass Gap Solution</vt:lpstr>
      <vt:lpstr>Bound State Mass Spectra and Regge Behavior</vt:lpstr>
      <vt:lpstr>Application: Alternative Quasi-PDFs</vt:lpstr>
      <vt:lpstr>Conclusion and Future Work</vt:lpstr>
      <vt:lpstr>Presentations / Publications</vt:lpstr>
      <vt:lpstr>Bibliography</vt:lpstr>
      <vt:lpstr>Future Directions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Interpolating the ’t Hooft Model Between IFD and LFD in the Coulomb Gauge</dc:title>
  <dc:creator>Hunter P Duggin</dc:creator>
  <cp:lastModifiedBy>HPDUGGIN</cp:lastModifiedBy>
  <cp:revision>9</cp:revision>
  <dcterms:created xsi:type="dcterms:W3CDTF">2023-11-27T08:08:49Z</dcterms:created>
  <dcterms:modified xsi:type="dcterms:W3CDTF">2024-04-15T15:36:28Z</dcterms:modified>
</cp:coreProperties>
</file>