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82" r:id="rId2"/>
    <p:sldId id="385" r:id="rId3"/>
    <p:sldId id="299" r:id="rId4"/>
    <p:sldId id="256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86" r:id="rId14"/>
    <p:sldId id="313" r:id="rId15"/>
    <p:sldId id="308" r:id="rId16"/>
    <p:sldId id="310" r:id="rId17"/>
    <p:sldId id="311" r:id="rId18"/>
    <p:sldId id="387" r:id="rId19"/>
    <p:sldId id="312" r:id="rId20"/>
    <p:sldId id="388" r:id="rId21"/>
    <p:sldId id="389" r:id="rId22"/>
    <p:sldId id="381" r:id="rId23"/>
    <p:sldId id="276" r:id="rId24"/>
    <p:sldId id="331" r:id="rId25"/>
    <p:sldId id="332" r:id="rId26"/>
    <p:sldId id="339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8" r:id="rId38"/>
    <p:sldId id="369" r:id="rId39"/>
    <p:sldId id="370" r:id="rId40"/>
    <p:sldId id="378" r:id="rId41"/>
    <p:sldId id="390" r:id="rId42"/>
    <p:sldId id="379" r:id="rId43"/>
    <p:sldId id="384" r:id="rId44"/>
  </p:sldIdLst>
  <p:sldSz cx="12192000" cy="68580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3" autoAdjust="0"/>
    <p:restoredTop sz="84168" autoAdjust="0"/>
  </p:normalViewPr>
  <p:slideViewPr>
    <p:cSldViewPr snapToGrid="0">
      <p:cViewPr>
        <p:scale>
          <a:sx n="50" d="100"/>
          <a:sy n="50" d="100"/>
        </p:scale>
        <p:origin x="1308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4073445-8E62-4565-9891-8ACD0ABDEE19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127ABF9-95E7-42F5-AD55-82F6F560A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5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CCCCD1-FEBA-47C6-8C64-273F0A67F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5FBEBF3-FE92-47DB-BEA1-9332E3127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B8F218-DE99-49AD-83D8-358DC16B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85ECFD-90BE-49E5-AC99-9293CEB2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1F5579-24A3-4A73-9725-4080A214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79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400B3-B03E-40A4-A57D-717AB1E2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8E8092-C5BE-4D5F-8207-DDCB7A081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AF5A2E-8C04-41C7-A1DE-DCC7B3C8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708AE-61E3-4539-B108-06CA2083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DFE4AF-989D-448E-9160-92B4A0F2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2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4D65B9-B50F-493D-984E-2ECCC62C3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723025-B46F-4619-B68E-DC265F6C8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A78632-ACDE-48AF-B126-86EFDA03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96532D-BFCB-411E-A275-7DEF480F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95D67B-706F-45F6-9AE7-557A14B8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50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2446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274AC1-B41C-4ABE-901B-171EBAA0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9CDABE-B896-4295-93C4-2421B13ED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FD43E9-3670-4DC0-8D77-0491FDFB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D7623F-A9CF-4E20-B2C4-43836740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281F32-E9F9-430A-9687-4A9BD84B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29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06FB3-34BF-4C1A-A043-577018B4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848629-58F0-4356-94EB-9DDA7ECE5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89ACB3-4CBC-4C83-ACAA-5DAA1F9A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15647A-1391-4F16-A796-9EFEFB84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5E9D51-0B02-4513-996F-2D205CF0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60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FC5CB7-2A99-4DB5-91B4-90A76829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A6ABF6-6090-4DE9-BBFE-A1AD0CBAC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364EA1-137B-4A02-B12B-E3E632DED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1E59AC-5948-45A7-8C47-378026E5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6AE75E-5F1F-44AF-AABF-3F164B69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FF479A-D20D-4171-B551-12B0D6D0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41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5272-F0F1-4F7C-A60F-9701EDE3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76243F-D671-4233-B863-C72C159A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B91604-3C0A-4545-A7CC-E4B69838C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372901-BFFD-4E7B-8B79-5A64B6D64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F6181C-BB1E-4B34-AF30-20D530C7F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8AE241-8198-481E-B79B-3DC9455D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D4EA5B-51AF-4DE3-ADC5-6C35EF0B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885A02-7B8D-4FC7-A61E-7B8D9AF2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88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3770C1-49F7-4484-91A9-1FF7656F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E6AFD2-931E-4CDC-AF1D-B701D34B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953DEC5-D8D4-4F4C-A81B-EAB5AB04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3D31D0-6771-49CB-9703-390A1D80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2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7EE3C2-F47B-4C25-8B9E-42425AD1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64D0D1-6843-4495-97E2-543B2AA7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DC14F4-AFEE-494E-ACED-1976E8FD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15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D9E4FC-A2E6-4BEB-842F-CEF8431C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E46FFC-97FA-42F1-B2FA-0C7BDC4DB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A1EEF5-C786-40A9-905C-B52E0BC57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72BFE9-FF64-453A-A6AE-E6EDB1200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3358E9-454C-44AD-9584-E0A70B37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9FE907-33F9-441A-ACE6-22F7B179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57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FFA714-6D4C-4CEC-B705-FB6E9CD8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B7600C7-3A03-46DA-A41D-2D0EE7D8D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006112-62CA-4941-9F1B-00410E110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97DC71-75F9-4FCC-B4EA-450BA894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EBD64D-8E21-4630-97E5-654E78DE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B2E1DA-DDF3-4B82-AAE5-1B55880D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55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2E14D3F-B00F-41CD-B41E-8DD6A5BF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BA1622-394F-407D-9F9E-51DF80953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5DC72A-3F5B-4BDC-B8D9-2D77030EC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5A5EBF-567A-4A8C-8DA7-8F62E6386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E67A33-FF77-4B95-8251-F8ACCDEC1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24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77.emf"/><Relationship Id="rId7" Type="http://schemas.openxmlformats.org/officeDocument/2006/relationships/image" Target="../media/image79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2.emf"/><Relationship Id="rId10" Type="http://schemas.openxmlformats.org/officeDocument/2006/relationships/image" Target="../media/image81.emf"/><Relationship Id="rId4" Type="http://schemas.openxmlformats.org/officeDocument/2006/relationships/image" Target="../media/image78.emf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tif"/><Relationship Id="rId3" Type="http://schemas.openxmlformats.org/officeDocument/2006/relationships/image" Target="../media/image105.tif"/><Relationship Id="rId7" Type="http://schemas.openxmlformats.org/officeDocument/2006/relationships/image" Target="../media/image109.tif"/><Relationship Id="rId2" Type="http://schemas.openxmlformats.org/officeDocument/2006/relationships/image" Target="../media/image104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tif"/><Relationship Id="rId5" Type="http://schemas.openxmlformats.org/officeDocument/2006/relationships/image" Target="../media/image107.tif"/><Relationship Id="rId4" Type="http://schemas.openxmlformats.org/officeDocument/2006/relationships/image" Target="../media/image106.tif"/><Relationship Id="rId9" Type="http://schemas.openxmlformats.org/officeDocument/2006/relationships/image" Target="../media/image1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emf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7" Type="http://schemas.openxmlformats.org/officeDocument/2006/relationships/image" Target="../media/image133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7" Type="http://schemas.openxmlformats.org/officeDocument/2006/relationships/image" Target="../media/image139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emf"/><Relationship Id="rId5" Type="http://schemas.openxmlformats.org/officeDocument/2006/relationships/image" Target="../media/image137.emf"/><Relationship Id="rId4" Type="http://schemas.openxmlformats.org/officeDocument/2006/relationships/image" Target="../media/image13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3" Type="http://schemas.openxmlformats.org/officeDocument/2006/relationships/image" Target="../media/image141.emf"/><Relationship Id="rId7" Type="http://schemas.openxmlformats.org/officeDocument/2006/relationships/image" Target="../media/image145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emf"/><Relationship Id="rId5" Type="http://schemas.openxmlformats.org/officeDocument/2006/relationships/image" Target="../media/image143.emf"/><Relationship Id="rId4" Type="http://schemas.openxmlformats.org/officeDocument/2006/relationships/image" Target="../media/image142.emf"/><Relationship Id="rId9" Type="http://schemas.openxmlformats.org/officeDocument/2006/relationships/image" Target="../media/image14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image" Target="../media/image149.emf"/><Relationship Id="rId7" Type="http://schemas.openxmlformats.org/officeDocument/2006/relationships/image" Target="../media/image153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emf"/><Relationship Id="rId5" Type="http://schemas.openxmlformats.org/officeDocument/2006/relationships/image" Target="../media/image151.emf"/><Relationship Id="rId4" Type="http://schemas.openxmlformats.org/officeDocument/2006/relationships/image" Target="../media/image15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3" Type="http://schemas.openxmlformats.org/officeDocument/2006/relationships/image" Target="../media/image156.emf"/><Relationship Id="rId7" Type="http://schemas.openxmlformats.org/officeDocument/2006/relationships/image" Target="../media/image160.emf"/><Relationship Id="rId2" Type="http://schemas.openxmlformats.org/officeDocument/2006/relationships/image" Target="../media/image1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emf"/><Relationship Id="rId5" Type="http://schemas.openxmlformats.org/officeDocument/2006/relationships/image" Target="../media/image158.emf"/><Relationship Id="rId4" Type="http://schemas.openxmlformats.org/officeDocument/2006/relationships/image" Target="../media/image157.emf"/><Relationship Id="rId9" Type="http://schemas.openxmlformats.org/officeDocument/2006/relationships/image" Target="../media/image16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emf"/><Relationship Id="rId5" Type="http://schemas.openxmlformats.org/officeDocument/2006/relationships/image" Target="../media/image165.emf"/><Relationship Id="rId4" Type="http://schemas.openxmlformats.org/officeDocument/2006/relationships/image" Target="../media/image14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me applications of nonlocal chiral effective Lagrangian…">
            <a:extLst>
              <a:ext uri="{FF2B5EF4-FFF2-40B4-BE49-F238E27FC236}">
                <a16:creationId xmlns:a16="http://schemas.microsoft.com/office/drawing/2014/main" id="{6755A809-C6A6-4668-93ED-A7622665419C}"/>
              </a:ext>
            </a:extLst>
          </p:cNvPr>
          <p:cNvSpPr txBox="1"/>
          <p:nvPr/>
        </p:nvSpPr>
        <p:spPr>
          <a:xfrm>
            <a:off x="3810875" y="2146748"/>
            <a:ext cx="4351319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900" b="0"/>
            </a:pPr>
            <a:r>
              <a:rPr lang="en-US" sz="2400" dirty="0"/>
              <a:t>N</a:t>
            </a:r>
            <a:r>
              <a:rPr sz="2400" dirty="0"/>
              <a:t>onlocal </a:t>
            </a:r>
            <a:r>
              <a:rPr lang="en-US" altLang="zh-CN" sz="2400" dirty="0"/>
              <a:t>QED and nonlocal EFT</a:t>
            </a:r>
            <a:endParaRPr sz="2400" dirty="0"/>
          </a:p>
          <a:p>
            <a:endParaRPr dirty="0"/>
          </a:p>
          <a:p>
            <a:endParaRPr dirty="0"/>
          </a:p>
          <a:p>
            <a:pPr algn="ctr">
              <a:defRPr sz="2200" b="0"/>
            </a:pPr>
            <a:r>
              <a:rPr sz="2000" dirty="0"/>
              <a:t>Ping Wang </a:t>
            </a:r>
          </a:p>
          <a:p>
            <a:pPr>
              <a:defRPr sz="2200" b="0"/>
            </a:pPr>
            <a:endParaRPr sz="2000" dirty="0"/>
          </a:p>
          <a:p>
            <a:pPr algn="ctr">
              <a:defRPr sz="2200" b="0"/>
            </a:pPr>
            <a:r>
              <a:rPr sz="2000" dirty="0"/>
              <a:t>Institute of high energy physics</a:t>
            </a:r>
            <a:r>
              <a:rPr lang="en-US" altLang="zh-CN" sz="2000" dirty="0"/>
              <a:t>, CAS</a:t>
            </a:r>
            <a:endParaRPr sz="2000" dirty="0"/>
          </a:p>
          <a:p>
            <a:endParaRPr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2FB028-ADD7-4001-BDCF-97E16EA64B8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7566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159192F-BBA8-4F2D-B301-0F61195AB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40" y="11254"/>
            <a:ext cx="8015705" cy="3346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5B34BC7-67E2-4042-BB3A-5D9DEC99B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649" y="3452376"/>
            <a:ext cx="6622827" cy="3335663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52B054-F585-4C1F-B138-00FDEF01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55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EE9450F-4AA5-47D6-87E9-CF1A0CFBB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198" y="340630"/>
            <a:ext cx="4293197" cy="5102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589D5A-9811-44A7-B380-0CAEE03EA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57" y="153010"/>
            <a:ext cx="5977043" cy="38728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916ECD-87AE-446F-99D2-7B9584EF8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896" y="1048349"/>
            <a:ext cx="5146869" cy="5368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53A290-6FD7-4AE8-9A8E-A0D0399B1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700" y="1747780"/>
            <a:ext cx="4203930" cy="5368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B981305-2054-4E51-9318-A3261CE53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493" y="2493033"/>
            <a:ext cx="5181523" cy="53299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82D9095-125A-4507-96A1-09961676D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463" y="3117251"/>
            <a:ext cx="6234011" cy="52293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839D11B-D8B9-4400-90F6-0E9B30384E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2596" y="3714092"/>
            <a:ext cx="5626804" cy="55310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6A1B418-B4E6-406F-AF1F-DD522C97AB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1101" y="4435115"/>
            <a:ext cx="8285633" cy="213078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D895FC-FFF3-463A-94B4-0100EABE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32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68AC46E-4BD4-4B48-BFA3-556564BC4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2" y="292100"/>
            <a:ext cx="10079448" cy="24228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62A98C-85B8-4D11-AE3F-99C57982B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494" y="2985471"/>
            <a:ext cx="8912849" cy="6144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732E72-E4C9-498F-A107-7F2DD7010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33" y="3727846"/>
            <a:ext cx="10826072" cy="259675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AD0E185-F327-48BD-9724-2CFAE5E7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84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0A509A3-3535-46F9-90B8-6CB965BB4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2" y="682924"/>
            <a:ext cx="11084264" cy="4625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77473DF-A244-4D41-A711-541ED76B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453" y="5570057"/>
            <a:ext cx="5256730" cy="3238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4BD045B-0790-4C9F-A716-B7C22C31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830" y="4754113"/>
            <a:ext cx="897838" cy="43494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8440EE-75B3-4E94-8560-BD4AF649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31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FCB84B4-9C79-440A-850D-EE0983980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175" y="526248"/>
            <a:ext cx="6039964" cy="5398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AE08A9D-460E-4579-BFE8-6F778B62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974" y="1135515"/>
            <a:ext cx="5306130" cy="5328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E72021-A87C-44D8-9A49-0B7F35048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896" y="1707280"/>
            <a:ext cx="9596199" cy="546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B0DD81-DC80-43F8-8B43-15702020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400" y="4419523"/>
            <a:ext cx="3192546" cy="16712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97F929-4A1B-4965-BFF2-97341AA6D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916" y="2448268"/>
            <a:ext cx="8520928" cy="5625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302A69-D4C7-4FAF-8F78-01B4A8203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4081" y="3353958"/>
            <a:ext cx="2445450" cy="5775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179A03-1884-4C62-9DCE-81819B713A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0464" y="3357803"/>
            <a:ext cx="3743649" cy="562516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12A8B24B-AD54-4FDB-8325-EFA8E978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46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85DEAB4-626D-4E6F-9C05-F5CD4E06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451715"/>
            <a:ext cx="4719328" cy="5577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3D4EEA-96BE-4185-8375-5AED8ACC9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392" y="1048615"/>
            <a:ext cx="4719328" cy="5577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11A751-5498-4533-9E2E-D5C0DA94A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98" y="1745592"/>
            <a:ext cx="7789179" cy="6374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37D219-B8BC-4995-ADBC-B8B19A338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556" y="2491341"/>
            <a:ext cx="3665497" cy="4097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0E86A19-367F-4EEC-AC18-FE2D2ABBB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" y="3040593"/>
            <a:ext cx="9277164" cy="363960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A164AD0-EED4-45CA-9A92-360101FF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42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4BDBA4-973D-4B5F-80A3-3DF7D01B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" y="1233301"/>
            <a:ext cx="5534344" cy="2518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185" y="789395"/>
            <a:ext cx="5591508" cy="4657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726" y="1359488"/>
            <a:ext cx="5429476" cy="482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726" y="2211423"/>
            <a:ext cx="5429476" cy="4676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432" y="2964648"/>
            <a:ext cx="5396769" cy="4599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50" y="3709435"/>
            <a:ext cx="3532430" cy="13031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6279" y="5269598"/>
            <a:ext cx="3467015" cy="45995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EC1AE52-1CD0-4F05-B5C4-8EA48F36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68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7" y="79771"/>
            <a:ext cx="3644077" cy="67078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06" y="245106"/>
            <a:ext cx="7949380" cy="4902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740" y="751356"/>
            <a:ext cx="7984246" cy="46986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848" y="5594481"/>
            <a:ext cx="7984246" cy="99694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F8A672-0FE8-4A95-AE5A-6106609F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85" y="223235"/>
            <a:ext cx="8020338" cy="630130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92CC81-4B55-4856-A820-FD53A067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114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7" y="403728"/>
            <a:ext cx="6856607" cy="34648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42FDF0F-83BE-4DE2-9BA2-75AC2643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693" y="2665335"/>
            <a:ext cx="8212311" cy="367103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9512BCD-D8A5-43AC-B045-F3687F10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91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0201535-0D0A-4DE0-9E46-7C54C2FCE1B1}"/>
              </a:ext>
            </a:extLst>
          </p:cNvPr>
          <p:cNvSpPr/>
          <p:nvPr/>
        </p:nvSpPr>
        <p:spPr>
          <a:xfrm>
            <a:off x="968185" y="1053982"/>
            <a:ext cx="108227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Nonlocal QED and lepton g-2 anomalies,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H.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P.</a:t>
            </a:r>
            <a:r>
              <a:rPr lang="zh-CN" altLang="en-US" dirty="0"/>
              <a:t> </a:t>
            </a:r>
            <a:r>
              <a:rPr lang="en-US" altLang="zh-CN" dirty="0"/>
              <a:t>Wang,</a:t>
            </a:r>
            <a:r>
              <a:rPr lang="zh-CN" altLang="en-US" dirty="0"/>
              <a:t> </a:t>
            </a:r>
            <a:r>
              <a:rPr lang="en-US" altLang="zh-CN" dirty="0"/>
              <a:t>Eur. Phys. J. C 84 (2024) 7, 654</a:t>
            </a:r>
          </a:p>
          <a:p>
            <a:endParaRPr lang="en-US" altLang="zh-CN" dirty="0"/>
          </a:p>
          <a:p>
            <a:r>
              <a:rPr lang="en-US" altLang="zh-CN" dirty="0"/>
              <a:t>Solution of lepton g − 2 anomalies with nonlocal QED, </a:t>
            </a:r>
          </a:p>
          <a:p>
            <a:r>
              <a:rPr lang="en-US" altLang="zh-CN" dirty="0"/>
              <a:t>H.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P.</a:t>
            </a:r>
            <a:r>
              <a:rPr lang="zh-CN" altLang="en-US" dirty="0"/>
              <a:t> </a:t>
            </a:r>
            <a:r>
              <a:rPr lang="en-US" altLang="zh-CN" dirty="0"/>
              <a:t>Wang, J. Phys. G 50 (2023) 11, 115001</a:t>
            </a:r>
          </a:p>
          <a:p>
            <a:endParaRPr lang="en-US" altLang="zh-CN" dirty="0"/>
          </a:p>
          <a:p>
            <a:r>
              <a:rPr lang="en-US" altLang="zh-CN" dirty="0"/>
              <a:t>Nonlocal chiral contributions to generalized </a:t>
            </a:r>
            <a:r>
              <a:rPr lang="en-US" altLang="zh-CN" dirty="0" err="1"/>
              <a:t>parton</a:t>
            </a:r>
            <a:r>
              <a:rPr lang="en-US" altLang="zh-CN" dirty="0"/>
              <a:t> distributions of the proton at nonzero skewness,</a:t>
            </a:r>
          </a:p>
          <a:p>
            <a:r>
              <a:rPr lang="en-US" altLang="zh-CN" dirty="0"/>
              <a:t>Z. Y. Gao, F. C. He, C.</a:t>
            </a:r>
            <a:r>
              <a:rPr lang="zh-CN" altLang="en-US" dirty="0"/>
              <a:t> </a:t>
            </a:r>
            <a:r>
              <a:rPr lang="en-US" altLang="zh-CN" dirty="0"/>
              <a:t>R.</a:t>
            </a:r>
            <a:r>
              <a:rPr lang="zh-CN" altLang="en-US" dirty="0"/>
              <a:t> </a:t>
            </a:r>
            <a:r>
              <a:rPr lang="en-US" altLang="zh-CN" dirty="0"/>
              <a:t>Ji,</a:t>
            </a:r>
            <a:r>
              <a:rPr lang="zh-CN" altLang="en-US" dirty="0"/>
              <a:t> </a:t>
            </a:r>
            <a:r>
              <a:rPr lang="en-US" altLang="zh-CN" dirty="0"/>
              <a:t>W.</a:t>
            </a:r>
            <a:r>
              <a:rPr lang="zh-CN" altLang="en-US" dirty="0"/>
              <a:t> </a:t>
            </a:r>
            <a:r>
              <a:rPr lang="en-US" altLang="zh-CN" dirty="0" err="1"/>
              <a:t>Melnitchouk</a:t>
            </a:r>
            <a:r>
              <a:rPr lang="en-US" altLang="zh-CN" dirty="0"/>
              <a:t>, Y. </a:t>
            </a:r>
            <a:r>
              <a:rPr lang="en-US" altLang="zh-CN" dirty="0" err="1"/>
              <a:t>Salamu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P. Wang, Phys. Rev. D (2024)</a:t>
            </a:r>
          </a:p>
          <a:p>
            <a:endParaRPr lang="en-US" altLang="zh-CN" dirty="0"/>
          </a:p>
          <a:p>
            <a:r>
              <a:rPr lang="en-US" altLang="zh-CN" dirty="0"/>
              <a:t>Nucleon gravitational form factors,</a:t>
            </a:r>
          </a:p>
          <a:p>
            <a:r>
              <a:rPr lang="en-US" altLang="zh-CN" dirty="0"/>
              <a:t>Y. </a:t>
            </a:r>
            <a:r>
              <a:rPr lang="en-US" altLang="zh-CN" dirty="0" err="1"/>
              <a:t>Salamu</a:t>
            </a:r>
            <a:r>
              <a:rPr lang="en-US" altLang="zh-CN" dirty="0"/>
              <a:t>, F. C. He, C.</a:t>
            </a:r>
            <a:r>
              <a:rPr lang="zh-CN" altLang="en-US" dirty="0"/>
              <a:t> </a:t>
            </a:r>
            <a:r>
              <a:rPr lang="en-US" altLang="zh-CN" dirty="0"/>
              <a:t>R.</a:t>
            </a:r>
            <a:r>
              <a:rPr lang="zh-CN" altLang="en-US" dirty="0"/>
              <a:t> </a:t>
            </a:r>
            <a:r>
              <a:rPr lang="en-US" altLang="zh-CN" dirty="0"/>
              <a:t>Ji,</a:t>
            </a:r>
            <a:r>
              <a:rPr lang="zh-CN" altLang="en-US" dirty="0"/>
              <a:t> </a:t>
            </a:r>
            <a:r>
              <a:rPr lang="en-US" altLang="zh-CN" dirty="0"/>
              <a:t>W.</a:t>
            </a:r>
            <a:r>
              <a:rPr lang="zh-CN" altLang="en-US" dirty="0"/>
              <a:t> </a:t>
            </a:r>
            <a:r>
              <a:rPr lang="en-US" altLang="zh-CN" dirty="0" err="1"/>
              <a:t>Melnitchouk</a:t>
            </a:r>
            <a:r>
              <a:rPr lang="en-US" altLang="zh-CN" dirty="0"/>
              <a:t> and</a:t>
            </a:r>
            <a:r>
              <a:rPr lang="zh-CN" altLang="en-US" dirty="0"/>
              <a:t> </a:t>
            </a:r>
            <a:r>
              <a:rPr lang="en-US" altLang="zh-CN" dirty="0"/>
              <a:t>P. Wang (In preparation)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F5073C-610D-42F2-ACEC-AEC9394F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96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3" y="595498"/>
            <a:ext cx="10152000" cy="2058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878923" y="527539"/>
            <a:ext cx="62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 …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B4016F-51FE-4EEA-821E-A01635506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98" y="4987959"/>
            <a:ext cx="1632392" cy="3717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1A358E-EBF4-4359-B15C-BCED88BCE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329" y="4932204"/>
            <a:ext cx="2040493" cy="6015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89A2D0-E01F-42CA-B711-CCFC62DAB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056" y="5680047"/>
            <a:ext cx="2421385" cy="317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725" y="2894936"/>
            <a:ext cx="1296000" cy="556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2674" y="3637162"/>
            <a:ext cx="1440000" cy="27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983" y="4165718"/>
            <a:ext cx="3852000" cy="455625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ACE1285-59AD-4272-82FB-476F6001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699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00" y="373146"/>
            <a:ext cx="8568000" cy="31809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46" y="279362"/>
            <a:ext cx="684000" cy="4809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443" y="3861939"/>
            <a:ext cx="8388000" cy="1113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723188" y="4698856"/>
                <a:ext cx="249701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188" y="4698856"/>
                <a:ext cx="2497016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188" y="4397126"/>
            <a:ext cx="3132000" cy="303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6741" y="4672591"/>
            <a:ext cx="792000" cy="37125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6711465" y="4722302"/>
            <a:ext cx="3132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7048843" y="5589686"/>
                <a:ext cx="249701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843" y="5589686"/>
                <a:ext cx="2497016" cy="338554"/>
              </a:xfrm>
              <a:prstGeom prst="rect">
                <a:avLst/>
              </a:prstGeom>
              <a:blipFill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连接符 13"/>
          <p:cNvCxnSpPr/>
          <p:nvPr/>
        </p:nvCxnSpPr>
        <p:spPr>
          <a:xfrm>
            <a:off x="7037120" y="5613132"/>
            <a:ext cx="3132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A309B5CE-2ED1-4793-B27B-D79A5AEA31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2248" y="5305685"/>
            <a:ext cx="4672416" cy="6178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0827A4A-B70D-440E-BD78-AF8229FF06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3032" y="5296503"/>
            <a:ext cx="3182626" cy="306959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91DAAD-27DA-4E72-AA83-E2DCA85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325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AF703D-D07A-4D8C-9FC9-625548A08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85" y="320367"/>
            <a:ext cx="3237533" cy="2297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96DFDD-FC48-4DAD-9145-D382130F6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028" y="1010452"/>
            <a:ext cx="3584412" cy="5960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42C9E49-2ECB-4351-B4F9-413A855A6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64" y="1840855"/>
            <a:ext cx="4849573" cy="38487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EBB505A-F1CA-4BE6-B524-5E9B30FC7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259" y="1613637"/>
            <a:ext cx="4542087" cy="40557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155" y="270691"/>
            <a:ext cx="2205811" cy="3600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6985" y="723706"/>
            <a:ext cx="4411627" cy="70162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162FBE8-FE19-4097-BCC5-1068A9909C55}"/>
              </a:ext>
            </a:extLst>
          </p:cNvPr>
          <p:cNvSpPr/>
          <p:nvPr/>
        </p:nvSpPr>
        <p:spPr>
          <a:xfrm>
            <a:off x="3567552" y="58873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Nonlocal QED and lepton g-2 anomalies,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H.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P.</a:t>
            </a:r>
            <a:r>
              <a:rPr lang="zh-CN" altLang="en-US" dirty="0"/>
              <a:t> </a:t>
            </a:r>
            <a:r>
              <a:rPr lang="en-US" altLang="zh-CN" dirty="0"/>
              <a:t>Wang,</a:t>
            </a:r>
            <a:r>
              <a:rPr lang="zh-CN" altLang="en-US" dirty="0"/>
              <a:t> </a:t>
            </a:r>
            <a:r>
              <a:rPr lang="en-US" altLang="zh-CN" dirty="0"/>
              <a:t>Eur. Phys. J. C 84 (2024) 7, 654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4C39966-1FD8-4B6B-B953-DDC1B27E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82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3053" y="1274128"/>
            <a:ext cx="4095623" cy="497203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AutoShape 6"/>
          <p:cNvSpPr txBox="1"/>
          <p:nvPr/>
        </p:nvSpPr>
        <p:spPr>
          <a:xfrm>
            <a:off x="2136645" y="898805"/>
            <a:ext cx="3099197" cy="285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8" tIns="34288" rIns="34288" bIns="34288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6"/>
              <a:t>Local interaction including pi meson</a:t>
            </a:r>
          </a:p>
        </p:txBody>
      </p:sp>
      <p:pic>
        <p:nvPicPr>
          <p:cNvPr id="29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2014" y="2357750"/>
            <a:ext cx="5682993" cy="80167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AutoShape 8"/>
          <p:cNvSpPr txBox="1"/>
          <p:nvPr/>
        </p:nvSpPr>
        <p:spPr>
          <a:xfrm>
            <a:off x="2172250" y="1899482"/>
            <a:ext cx="3265885" cy="285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8" tIns="34288" rIns="34288" bIns="34288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6"/>
              <a:t>Corresponding nonlocal Lagrangian</a:t>
            </a:r>
          </a:p>
        </p:txBody>
      </p:sp>
      <p:pic>
        <p:nvPicPr>
          <p:cNvPr id="298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42462" y="3548556"/>
            <a:ext cx="4249877" cy="44311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AutoShape 10"/>
          <p:cNvSpPr txBox="1"/>
          <p:nvPr/>
        </p:nvSpPr>
        <p:spPr>
          <a:xfrm>
            <a:off x="2215822" y="3258872"/>
            <a:ext cx="1986827" cy="285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8" tIns="34288" rIns="34288" bIns="34288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6"/>
              <a:t>Local EM interaction</a:t>
            </a:r>
          </a:p>
        </p:txBody>
      </p:sp>
      <p:sp>
        <p:nvSpPr>
          <p:cNvPr id="300" name="AutoShape 11"/>
          <p:cNvSpPr txBox="1"/>
          <p:nvPr/>
        </p:nvSpPr>
        <p:spPr>
          <a:xfrm>
            <a:off x="2199584" y="4115272"/>
            <a:ext cx="3282654" cy="285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8" tIns="34288" rIns="34288" bIns="34288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6"/>
              <a:t>Corresponding nonlocal EM interaction</a:t>
            </a:r>
          </a:p>
        </p:txBody>
      </p:sp>
      <p:pic>
        <p:nvPicPr>
          <p:cNvPr id="301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47182" y="4536780"/>
            <a:ext cx="6040436" cy="412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26343" y="5482233"/>
            <a:ext cx="5344190" cy="412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6565" y="6169223"/>
            <a:ext cx="6053266" cy="430295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AutoShape 13"/>
          <p:cNvSpPr txBox="1"/>
          <p:nvPr/>
        </p:nvSpPr>
        <p:spPr>
          <a:xfrm>
            <a:off x="2221307" y="5103283"/>
            <a:ext cx="2814979" cy="285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8" tIns="34288" rIns="34288" bIns="34288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6"/>
              <a:t>EM currents with pi meson:</a:t>
            </a: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5DE37CAA-9DA4-4505-8087-BF6EF0D9F95E}"/>
              </a:ext>
            </a:extLst>
          </p:cNvPr>
          <p:cNvSpPr/>
          <p:nvPr/>
        </p:nvSpPr>
        <p:spPr>
          <a:xfrm>
            <a:off x="2772965" y="790920"/>
            <a:ext cx="6590111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34289" rIns="34289"/>
          <a:lstStyle/>
          <a:p>
            <a:pPr defTabSz="342898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900"/>
          </a:p>
        </p:txBody>
      </p:sp>
      <p:sp>
        <p:nvSpPr>
          <p:cNvPr id="20" name="Light sea form factors">
            <a:extLst>
              <a:ext uri="{FF2B5EF4-FFF2-40B4-BE49-F238E27FC236}">
                <a16:creationId xmlns:a16="http://schemas.microsoft.com/office/drawing/2014/main" id="{2B7FEAEE-A739-4B31-B05B-70C9EBF9355A}"/>
              </a:ext>
            </a:extLst>
          </p:cNvPr>
          <p:cNvSpPr txBox="1"/>
          <p:nvPr/>
        </p:nvSpPr>
        <p:spPr>
          <a:xfrm>
            <a:off x="4714801" y="382238"/>
            <a:ext cx="2691029" cy="39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2800" b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zh-CN" altLang="en-US" sz="21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1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Nonlocal EFT</a:t>
            </a:r>
            <a:endParaRPr sz="21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E79EEE-98F4-4402-AC3F-E6F89B0D27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23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AC12BEE-7F55-4A36-989C-951746DD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152" y="2472249"/>
            <a:ext cx="5452772" cy="3306503"/>
          </a:xfrm>
          <a:prstGeom prst="rect">
            <a:avLst/>
          </a:prstGeom>
        </p:spPr>
      </p:pic>
      <p:pic>
        <p:nvPicPr>
          <p:cNvPr id="3" name="Picture 3" descr="Picture 3">
            <a:extLst>
              <a:ext uri="{FF2B5EF4-FFF2-40B4-BE49-F238E27FC236}">
                <a16:creationId xmlns:a16="http://schemas.microsoft.com/office/drawing/2014/main" id="{5F5137B2-C2A5-4B76-BDC5-C9D487591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5755" y="1280564"/>
            <a:ext cx="5740491" cy="412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 descr="Picture 4">
            <a:extLst>
              <a:ext uri="{FF2B5EF4-FFF2-40B4-BE49-F238E27FC236}">
                <a16:creationId xmlns:a16="http://schemas.microsoft.com/office/drawing/2014/main" id="{BE7BD856-C97B-4918-9242-78C240B98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6679" y="1767362"/>
            <a:ext cx="2230538" cy="27472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utoShape 12">
            <a:extLst>
              <a:ext uri="{FF2B5EF4-FFF2-40B4-BE49-F238E27FC236}">
                <a16:creationId xmlns:a16="http://schemas.microsoft.com/office/drawing/2014/main" id="{B645806A-5EDC-4BD8-A29A-E3BE399A1E1E}"/>
              </a:ext>
            </a:extLst>
          </p:cNvPr>
          <p:cNvSpPr txBox="1"/>
          <p:nvPr/>
        </p:nvSpPr>
        <p:spPr>
          <a:xfrm>
            <a:off x="2148148" y="954197"/>
            <a:ext cx="5791782" cy="285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8" tIns="34288" rIns="34288" bIns="34288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6" dirty="0"/>
              <a:t>The </a:t>
            </a:r>
            <a:r>
              <a:rPr sz="1406" dirty="0" err="1"/>
              <a:t>Lagrangian</a:t>
            </a:r>
            <a:r>
              <a:rPr sz="1406" dirty="0"/>
              <a:t> is gauge invariant under the following transformation: 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5D1935D9-CF7D-4EC3-8AC1-6068A2A1B787}"/>
              </a:ext>
            </a:extLst>
          </p:cNvPr>
          <p:cNvSpPr/>
          <p:nvPr/>
        </p:nvSpPr>
        <p:spPr>
          <a:xfrm>
            <a:off x="2772965" y="790920"/>
            <a:ext cx="6590111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34289" rIns="34289"/>
          <a:lstStyle/>
          <a:p>
            <a:pPr defTabSz="342898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900"/>
          </a:p>
        </p:txBody>
      </p:sp>
      <p:sp>
        <p:nvSpPr>
          <p:cNvPr id="7" name="Light sea form factors">
            <a:extLst>
              <a:ext uri="{FF2B5EF4-FFF2-40B4-BE49-F238E27FC236}">
                <a16:creationId xmlns:a16="http://schemas.microsoft.com/office/drawing/2014/main" id="{743297B0-9FBD-4A4D-85D1-F8C72DB9B332}"/>
              </a:ext>
            </a:extLst>
          </p:cNvPr>
          <p:cNvSpPr txBox="1"/>
          <p:nvPr/>
        </p:nvSpPr>
        <p:spPr>
          <a:xfrm>
            <a:off x="4714801" y="382238"/>
            <a:ext cx="2691029" cy="39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2800" b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zh-CN" altLang="en-US" sz="21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1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Nonlocal EFT</a:t>
            </a:r>
            <a:endParaRPr sz="21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D39F99F-60A3-4F6B-A68F-17795265EF1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52215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85D6798-61B6-4C5C-9034-89AAB158B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458" y="1022823"/>
            <a:ext cx="6005052" cy="389391"/>
          </a:xfrm>
          <a:prstGeom prst="rect">
            <a:avLst/>
          </a:prstGeom>
        </p:spPr>
      </p:pic>
      <p:sp>
        <p:nvSpPr>
          <p:cNvPr id="3" name="Line">
            <a:extLst>
              <a:ext uri="{FF2B5EF4-FFF2-40B4-BE49-F238E27FC236}">
                <a16:creationId xmlns:a16="http://schemas.microsoft.com/office/drawing/2014/main" id="{9E8BFBFB-43F2-4138-8619-8A73DB95EABF}"/>
              </a:ext>
            </a:extLst>
          </p:cNvPr>
          <p:cNvSpPr/>
          <p:nvPr/>
        </p:nvSpPr>
        <p:spPr>
          <a:xfrm>
            <a:off x="2772965" y="790920"/>
            <a:ext cx="6590111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34289" rIns="34289"/>
          <a:lstStyle/>
          <a:p>
            <a:pPr defTabSz="342898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900"/>
          </a:p>
        </p:txBody>
      </p:sp>
      <p:sp>
        <p:nvSpPr>
          <p:cNvPr id="4" name="Light sea form factors">
            <a:extLst>
              <a:ext uri="{FF2B5EF4-FFF2-40B4-BE49-F238E27FC236}">
                <a16:creationId xmlns:a16="http://schemas.microsoft.com/office/drawing/2014/main" id="{DAA8EC5C-8148-4E8F-BDEC-F39528B9CC74}"/>
              </a:ext>
            </a:extLst>
          </p:cNvPr>
          <p:cNvSpPr txBox="1"/>
          <p:nvPr/>
        </p:nvSpPr>
        <p:spPr>
          <a:xfrm>
            <a:off x="4714801" y="382238"/>
            <a:ext cx="2691029" cy="39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2800" b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zh-CN" altLang="en-US" sz="21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1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Nonlocal EFT</a:t>
            </a:r>
            <a:endParaRPr sz="21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39811-EC42-4A94-A0B2-5628A030C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207" y="1570231"/>
            <a:ext cx="6634869" cy="4632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EB7530-0AC9-4C57-BBA0-50D58CA60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242" y="2191524"/>
            <a:ext cx="3817517" cy="15397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FF85501-D28A-4D56-9A48-24B1B109B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813" y="3859368"/>
            <a:ext cx="4551946" cy="5786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A3B78C7-2041-47B2-BBC2-2ACE705CC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695" y="4592856"/>
            <a:ext cx="5914150" cy="4812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1ADC9C-0FDF-4517-81F9-20647E593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234" y="5229569"/>
            <a:ext cx="5688001" cy="1062531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70B90582-560A-4572-BA22-E3188DA9B0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15214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2984" y="1037976"/>
            <a:ext cx="2408850" cy="56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2513" y="1815686"/>
            <a:ext cx="3748623" cy="305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13817" y="981139"/>
            <a:ext cx="3319393" cy="542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90691" y="3111103"/>
            <a:ext cx="5473679" cy="586276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Line"/>
          <p:cNvSpPr/>
          <p:nvPr/>
        </p:nvSpPr>
        <p:spPr>
          <a:xfrm>
            <a:off x="3968232" y="3384859"/>
            <a:ext cx="318287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34289" rIns="34289"/>
          <a:lstStyle/>
          <a:p>
            <a:endParaRPr/>
          </a:p>
        </p:txBody>
      </p:sp>
      <p:sp>
        <p:nvSpPr>
          <p:cNvPr id="251" name="Match quark operator…"/>
          <p:cNvSpPr txBox="1"/>
          <p:nvPr/>
        </p:nvSpPr>
        <p:spPr>
          <a:xfrm>
            <a:off x="2154373" y="967144"/>
            <a:ext cx="1813315" cy="525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rIns="34289">
            <a:spAutoFit/>
          </a:bodyPr>
          <a:lstStyle/>
          <a:p>
            <a:pPr>
              <a:defRPr sz="1500"/>
            </a:pPr>
            <a:r>
              <a:rPr sz="1406" dirty="0"/>
              <a:t>Match quark operator </a:t>
            </a:r>
          </a:p>
          <a:p>
            <a:pPr>
              <a:defRPr sz="1500"/>
            </a:pPr>
            <a:r>
              <a:rPr sz="1406" dirty="0"/>
              <a:t>to hadron operator:</a:t>
            </a: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39381" y="2391496"/>
            <a:ext cx="5528834" cy="566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94298" y="1826571"/>
            <a:ext cx="2363784" cy="304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75495" y="1871655"/>
            <a:ext cx="793335" cy="19833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Line">
            <a:extLst>
              <a:ext uri="{FF2B5EF4-FFF2-40B4-BE49-F238E27FC236}">
                <a16:creationId xmlns:a16="http://schemas.microsoft.com/office/drawing/2014/main" id="{7D0524D1-3BEC-469C-816C-B60A30AEB70C}"/>
              </a:ext>
            </a:extLst>
          </p:cNvPr>
          <p:cNvSpPr/>
          <p:nvPr/>
        </p:nvSpPr>
        <p:spPr>
          <a:xfrm>
            <a:off x="2772965" y="790920"/>
            <a:ext cx="6590111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34289" rIns="34289"/>
          <a:lstStyle/>
          <a:p>
            <a:pPr defTabSz="342898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900"/>
          </a:p>
        </p:txBody>
      </p:sp>
      <p:sp>
        <p:nvSpPr>
          <p:cNvPr id="19" name="Light sea form factors">
            <a:extLst>
              <a:ext uri="{FF2B5EF4-FFF2-40B4-BE49-F238E27FC236}">
                <a16:creationId xmlns:a16="http://schemas.microsoft.com/office/drawing/2014/main" id="{04F58C70-0557-40BC-9B1B-4030C861AF15}"/>
              </a:ext>
            </a:extLst>
          </p:cNvPr>
          <p:cNvSpPr txBox="1"/>
          <p:nvPr/>
        </p:nvSpPr>
        <p:spPr>
          <a:xfrm>
            <a:off x="4061658" y="382239"/>
            <a:ext cx="3943351" cy="39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2800" b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2102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Parton Distributions Functions</a:t>
            </a:r>
            <a:endParaRPr sz="2102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9D1342-FDAD-47A1-B561-EE9DBB0202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321" y="3707717"/>
            <a:ext cx="5354377" cy="304653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8696A1-2E35-4FA2-8668-2688BF80F3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26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9B2558F-4AB3-41AE-886D-E310A07AA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85" y="507881"/>
            <a:ext cx="8032830" cy="5290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2695451-1298-4A03-9D43-7EE15BB8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239" y="1094329"/>
            <a:ext cx="2986268" cy="15700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9FD7B73-DFEE-482F-BF26-4702235AA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868" y="3590912"/>
            <a:ext cx="7245752" cy="5348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BD59B0-801D-41FF-92D0-BF9E4161D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764" y="2836501"/>
            <a:ext cx="6504972" cy="5060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B0A4CA-9648-42B5-B12A-E704D5511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6952" y="4279751"/>
            <a:ext cx="4004841" cy="255341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39F057A-8E84-49AF-8A9A-AC4789C9CAD8}"/>
              </a:ext>
            </a:extLst>
          </p:cNvPr>
          <p:cNvSpPr txBox="1"/>
          <p:nvPr/>
        </p:nvSpPr>
        <p:spPr>
          <a:xfrm>
            <a:off x="539015" y="433133"/>
            <a:ext cx="1328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Nonzero skewness GPDs: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92E1682-2781-483B-BA36-0C7120EE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95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13C17F-6E88-41B1-A216-D099E1DD6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74" y="200929"/>
            <a:ext cx="6171525" cy="33169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D388F6-606E-4FB8-A468-D19876A70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721099"/>
            <a:ext cx="7049625" cy="2753137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47E0302-F454-494B-884D-6B6EACF7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204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E21854-7883-4CBF-922F-2ADF9FDE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42483"/>
            <a:ext cx="6629400" cy="657409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1622096-D3C1-42EC-82A6-71F019CB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62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8876" y="1934746"/>
            <a:ext cx="2053828" cy="1495825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Nonlocal behaviour is general for all the interactions?…"/>
          <p:cNvSpPr txBox="1"/>
          <p:nvPr/>
        </p:nvSpPr>
        <p:spPr>
          <a:xfrm>
            <a:off x="2987928" y="503431"/>
            <a:ext cx="6037549" cy="1234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150000"/>
              </a:lnSpc>
              <a:defRPr sz="2200" b="0"/>
            </a:pPr>
            <a:r>
              <a:rPr sz="2000" dirty="0"/>
              <a:t>Nonlocal behavior is general for all the interactions?</a:t>
            </a:r>
          </a:p>
          <a:p>
            <a:pPr>
              <a:lnSpc>
                <a:spcPct val="150000"/>
              </a:lnSpc>
              <a:defRPr sz="2200" b="0"/>
            </a:pPr>
            <a:r>
              <a:rPr lang="en-US" sz="1600" dirty="0"/>
              <a:t>Nonlocal EFT (Nucleon structure, FFs, PDFs) </a:t>
            </a:r>
          </a:p>
          <a:p>
            <a:pPr>
              <a:lnSpc>
                <a:spcPct val="150000"/>
              </a:lnSpc>
              <a:defRPr sz="2200" b="0"/>
            </a:pPr>
            <a:r>
              <a:rPr sz="1600" dirty="0"/>
              <a:t>Nonlocal QED</a:t>
            </a:r>
            <a:r>
              <a:rPr lang="en-US" altLang="zh-CN" sz="1600" dirty="0"/>
              <a:t> (lepton g-2)</a:t>
            </a:r>
            <a:r>
              <a:rPr lang="zh-CN" altLang="en-US" sz="1600" dirty="0"/>
              <a:t>， </a:t>
            </a:r>
            <a:r>
              <a:rPr lang="en-US" altLang="zh-CN" sz="1600" dirty="0"/>
              <a:t>Nonlocal Gravity (Gravitational FFs)</a:t>
            </a:r>
            <a:endParaRPr sz="1600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4B35C07-B047-4AFF-B23B-48F66FAA08EA}"/>
              </a:ext>
            </a:extLst>
          </p:cNvPr>
          <p:cNvSpPr/>
          <p:nvPr/>
        </p:nvSpPr>
        <p:spPr>
          <a:xfrm>
            <a:off x="9846645" y="543392"/>
            <a:ext cx="471638" cy="471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B658120-42E9-4A1C-9461-4FAB8DF128AA}"/>
              </a:ext>
            </a:extLst>
          </p:cNvPr>
          <p:cNvSpPr/>
          <p:nvPr/>
        </p:nvSpPr>
        <p:spPr>
          <a:xfrm>
            <a:off x="10250905" y="758917"/>
            <a:ext cx="346510" cy="3651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04EA609-7D1B-430A-9EEB-D61DCE6A5AB2}"/>
              </a:ext>
            </a:extLst>
          </p:cNvPr>
          <p:cNvCxnSpPr>
            <a:cxnSpLocks/>
          </p:cNvCxnSpPr>
          <p:nvPr/>
        </p:nvCxnSpPr>
        <p:spPr>
          <a:xfrm flipH="1">
            <a:off x="9519920" y="1482434"/>
            <a:ext cx="2062480" cy="256530"/>
          </a:xfrm>
          <a:prstGeom prst="line">
            <a:avLst/>
          </a:prstGeom>
          <a:ln w="190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C672CA0-0E42-4B45-857E-B8568BF007CC}"/>
              </a:ext>
            </a:extLst>
          </p:cNvPr>
          <p:cNvCxnSpPr>
            <a:cxnSpLocks/>
          </p:cNvCxnSpPr>
          <p:nvPr/>
        </p:nvCxnSpPr>
        <p:spPr>
          <a:xfrm>
            <a:off x="10597415" y="1754006"/>
            <a:ext cx="212825" cy="1616576"/>
          </a:xfrm>
          <a:prstGeom prst="line">
            <a:avLst/>
          </a:prstGeom>
          <a:ln w="1905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33C3FE9C-EB8B-41C9-B5CE-6F84ADA1EC8B}"/>
              </a:ext>
            </a:extLst>
          </p:cNvPr>
          <p:cNvSpPr/>
          <p:nvPr/>
        </p:nvSpPr>
        <p:spPr>
          <a:xfrm>
            <a:off x="10405445" y="1431634"/>
            <a:ext cx="346509" cy="3651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B30F867-6C38-487F-89F8-ABA9F2560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653" y="3611981"/>
            <a:ext cx="2904353" cy="315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5CABD3B-99CA-419D-AA6B-5B911D181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737" y="5291312"/>
            <a:ext cx="3581097" cy="2802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55CF6D-35A8-47B6-890A-36778A9D8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968" y="4146785"/>
            <a:ext cx="4274305" cy="3471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AC39CE4-328C-4DA2-AC7E-E18D04F40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807" y="4144885"/>
            <a:ext cx="4411298" cy="33353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E86E3F9-1422-4D20-AC00-459AD8D1D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312" y="5769078"/>
            <a:ext cx="4281305" cy="3471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495AD29-912F-425F-B76F-C86AECEF39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8406" y="5769078"/>
            <a:ext cx="4638084" cy="3323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7C810F-C7F1-4DE6-96BF-9DEAAFD439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7517" y="4710745"/>
            <a:ext cx="2925191" cy="2714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EE8377-6F6A-441C-956C-1416F2313D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7927" y="4709466"/>
            <a:ext cx="2763513" cy="26603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DC6542-4AE6-4E5D-B076-E1E8831720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C1D135-158F-4595-B57B-55FB42069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083" y="177800"/>
            <a:ext cx="6569317" cy="651456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6EDC349-2103-4A8F-9B88-915DB5BA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87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BB6326B-4821-49B8-9F08-D7C6E91E1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05" y="952500"/>
            <a:ext cx="7326493" cy="475794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876448-7F31-435A-865B-B8707BD7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922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695A005-CD5B-4197-9CCF-DAD28DF64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09" y="136526"/>
            <a:ext cx="7316391" cy="24081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C7EAD1-C93A-4AFB-BAD9-A3B0FDF10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69" y="2676450"/>
            <a:ext cx="6320299" cy="410852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C132AFF-88C9-4119-9265-A0642B83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67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77748AB-35EB-4717-91A0-80BDB050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94" y="725238"/>
            <a:ext cx="8394360" cy="6590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34A0CB3-8FEE-48E4-999C-6FD0FCA6D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38" y="1793096"/>
            <a:ext cx="4696139" cy="333770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E51073A-1670-470B-B2C2-0E31A94C6214}"/>
              </a:ext>
            </a:extLst>
          </p:cNvPr>
          <p:cNvSpPr/>
          <p:nvPr/>
        </p:nvSpPr>
        <p:spPr>
          <a:xfrm>
            <a:off x="1155700" y="5568296"/>
            <a:ext cx="1009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Nonlocal chiral contributions to generalized </a:t>
            </a:r>
            <a:r>
              <a:rPr lang="en-US" altLang="zh-CN" dirty="0" err="1"/>
              <a:t>parton</a:t>
            </a:r>
            <a:r>
              <a:rPr lang="en-US" altLang="zh-CN" dirty="0"/>
              <a:t> distributions of the proton at nonzero skewness,</a:t>
            </a:r>
          </a:p>
          <a:p>
            <a:r>
              <a:rPr lang="en-US" altLang="zh-CN" dirty="0"/>
              <a:t>Z. Y. Gao, F. C. He, C.</a:t>
            </a:r>
            <a:r>
              <a:rPr lang="zh-CN" altLang="en-US" dirty="0"/>
              <a:t> </a:t>
            </a:r>
            <a:r>
              <a:rPr lang="en-US" altLang="zh-CN" dirty="0"/>
              <a:t>R.</a:t>
            </a:r>
            <a:r>
              <a:rPr lang="zh-CN" altLang="en-US" dirty="0"/>
              <a:t> </a:t>
            </a:r>
            <a:r>
              <a:rPr lang="en-US" altLang="zh-CN" dirty="0"/>
              <a:t>Ji,</a:t>
            </a:r>
            <a:r>
              <a:rPr lang="zh-CN" altLang="en-US" dirty="0"/>
              <a:t> </a:t>
            </a:r>
            <a:r>
              <a:rPr lang="en-US" altLang="zh-CN" dirty="0"/>
              <a:t>W.</a:t>
            </a:r>
            <a:r>
              <a:rPr lang="zh-CN" altLang="en-US" dirty="0"/>
              <a:t> </a:t>
            </a:r>
            <a:r>
              <a:rPr lang="en-US" altLang="zh-CN" dirty="0" err="1"/>
              <a:t>Melnitchouk</a:t>
            </a:r>
            <a:r>
              <a:rPr lang="en-US" altLang="zh-CN" dirty="0"/>
              <a:t>, Y. </a:t>
            </a:r>
            <a:r>
              <a:rPr lang="en-US" altLang="zh-CN" dirty="0" err="1"/>
              <a:t>Salamu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P. Wang, Phys. Rev. D (2024)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EEAF862-2BC3-45A1-9EC5-7438FE98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770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3F7C3D-8E15-4FEF-AE42-DAA7F5330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67" y="495300"/>
            <a:ext cx="7253828" cy="4838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DC735E-1443-4392-A89B-E4E3AD4DC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41" y="1315269"/>
            <a:ext cx="4649486" cy="247915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5125CE0-0BB1-44D4-869D-304C77F30EF6}"/>
              </a:ext>
            </a:extLst>
          </p:cNvPr>
          <p:cNvSpPr/>
          <p:nvPr/>
        </p:nvSpPr>
        <p:spPr>
          <a:xfrm>
            <a:off x="1155700" y="5619096"/>
            <a:ext cx="1009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Nonlocal chiral contributions to generalized </a:t>
            </a:r>
            <a:r>
              <a:rPr lang="en-US" altLang="zh-CN" dirty="0" err="1"/>
              <a:t>parton</a:t>
            </a:r>
            <a:r>
              <a:rPr lang="en-US" altLang="zh-CN" dirty="0"/>
              <a:t> distributions of the proton at nonzero skewness,</a:t>
            </a:r>
          </a:p>
          <a:p>
            <a:r>
              <a:rPr lang="en-US" altLang="zh-CN" dirty="0"/>
              <a:t>Z. Y. Gao, F. C. He, C.</a:t>
            </a:r>
            <a:r>
              <a:rPr lang="zh-CN" altLang="en-US" dirty="0"/>
              <a:t> </a:t>
            </a:r>
            <a:r>
              <a:rPr lang="en-US" altLang="zh-CN" dirty="0"/>
              <a:t>R.</a:t>
            </a:r>
            <a:r>
              <a:rPr lang="zh-CN" altLang="en-US" dirty="0"/>
              <a:t> </a:t>
            </a:r>
            <a:r>
              <a:rPr lang="en-US" altLang="zh-CN" dirty="0"/>
              <a:t>Ji,</a:t>
            </a:r>
            <a:r>
              <a:rPr lang="zh-CN" altLang="en-US" dirty="0"/>
              <a:t> </a:t>
            </a:r>
            <a:r>
              <a:rPr lang="en-US" altLang="zh-CN" dirty="0"/>
              <a:t>W.</a:t>
            </a:r>
            <a:r>
              <a:rPr lang="zh-CN" altLang="en-US" dirty="0"/>
              <a:t> </a:t>
            </a:r>
            <a:r>
              <a:rPr lang="en-US" altLang="zh-CN" dirty="0" err="1"/>
              <a:t>Melnitchouk</a:t>
            </a:r>
            <a:r>
              <a:rPr lang="en-US" altLang="zh-CN" dirty="0"/>
              <a:t>, Y. </a:t>
            </a:r>
            <a:r>
              <a:rPr lang="en-US" altLang="zh-CN" dirty="0" err="1"/>
              <a:t>Salamu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P. Wang, Phys. Rev. D (2024)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E3E37D-BAAD-4839-88C5-D279DBC6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950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>
            <a:extLst>
              <a:ext uri="{FF2B5EF4-FFF2-40B4-BE49-F238E27FC236}">
                <a16:creationId xmlns:a16="http://schemas.microsoft.com/office/drawing/2014/main" id="{C2E937FC-77F6-459B-8676-1533F676FE2E}"/>
              </a:ext>
            </a:extLst>
          </p:cNvPr>
          <p:cNvSpPr/>
          <p:nvPr/>
        </p:nvSpPr>
        <p:spPr>
          <a:xfrm>
            <a:off x="2772965" y="790920"/>
            <a:ext cx="6590111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34289" rIns="34289"/>
          <a:lstStyle/>
          <a:p>
            <a:pPr defTabSz="342898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900"/>
          </a:p>
        </p:txBody>
      </p:sp>
      <p:sp>
        <p:nvSpPr>
          <p:cNvPr id="3" name="Light sea form factors">
            <a:extLst>
              <a:ext uri="{FF2B5EF4-FFF2-40B4-BE49-F238E27FC236}">
                <a16:creationId xmlns:a16="http://schemas.microsoft.com/office/drawing/2014/main" id="{D288ED2B-3A5F-486A-815C-9CF0581B2560}"/>
              </a:ext>
            </a:extLst>
          </p:cNvPr>
          <p:cNvSpPr txBox="1"/>
          <p:nvPr/>
        </p:nvSpPr>
        <p:spPr>
          <a:xfrm>
            <a:off x="4061658" y="382239"/>
            <a:ext cx="3943351" cy="39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2800" b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2102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Gravitational Form Factors</a:t>
            </a:r>
            <a:endParaRPr sz="2102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2ACFAB-F7C1-4B79-B794-0C93948A6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92" y="1014149"/>
            <a:ext cx="7854376" cy="5031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6B5A92-60FC-4491-9912-E58CF3E4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76" y="1033399"/>
            <a:ext cx="855204" cy="4584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5E5CD83-A88C-4CEB-A9A2-FBAE26535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991" y="3503465"/>
            <a:ext cx="9028253" cy="6211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A297B5D-6F2B-42B2-9B96-1F7B53272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14" y="4443829"/>
            <a:ext cx="8518967" cy="10696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02C8FC0-C075-4FA6-8FBF-650BB6DCB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084" y="2628561"/>
            <a:ext cx="3148314" cy="6383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729F94E-10A9-45C1-8F55-F17A4C71F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00" y="1790898"/>
            <a:ext cx="6111433" cy="569343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F087C88-172F-47EB-8039-0962859A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445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0BD0D50-54F6-4621-AB68-A04709834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802" y="3495737"/>
            <a:ext cx="9260376" cy="23551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EDB8220-A56F-4A94-87C1-6D3CE80E6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53" y="857811"/>
            <a:ext cx="8449519" cy="25994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B2D2F44-B7FA-4F5D-B439-C482D6E20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76" y="4343401"/>
            <a:ext cx="5111724" cy="4940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5856B7-C478-4D9A-BB33-0A1BA5CE1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802" y="5373135"/>
            <a:ext cx="4494998" cy="494086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29477A7-7BED-4274-B2CC-6FCEFD0B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95F72E-608B-466E-8752-F0FD4E441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351" y="4402098"/>
            <a:ext cx="6676227" cy="4291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38E93A1-F811-4E1E-8C77-1CBA50230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2995" y="4283241"/>
            <a:ext cx="128653" cy="58595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8AAD238-725F-4D01-AD1A-C69C9F288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3374" y="4905392"/>
            <a:ext cx="9510426" cy="9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54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8648F49-2C70-4207-B92B-F8E9A248BE9B}"/>
              </a:ext>
            </a:extLst>
          </p:cNvPr>
          <p:cNvSpPr txBox="1"/>
          <p:nvPr/>
        </p:nvSpPr>
        <p:spPr>
          <a:xfrm>
            <a:off x="2088516" y="404243"/>
            <a:ext cx="752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How to calculate the gravitational form factors with nonlocal interaction?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B3D467-D891-4C40-B809-602D3DE0E644}"/>
              </a:ext>
            </a:extLst>
          </p:cNvPr>
          <p:cNvSpPr txBox="1"/>
          <p:nvPr/>
        </p:nvSpPr>
        <p:spPr>
          <a:xfrm>
            <a:off x="1867301" y="1047714"/>
            <a:ext cx="31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Electromagnetic interaction: local U(1) symmetry 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40E02835-54AF-4492-88BF-07257BA95D2D}"/>
              </a:ext>
            </a:extLst>
          </p:cNvPr>
          <p:cNvCxnSpPr>
            <a:cxnSpLocks/>
          </p:cNvCxnSpPr>
          <p:nvPr/>
        </p:nvCxnSpPr>
        <p:spPr>
          <a:xfrm>
            <a:off x="5393356" y="1466612"/>
            <a:ext cx="7026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9365941-C7EF-4AF7-9697-4380D128BD9C}"/>
              </a:ext>
            </a:extLst>
          </p:cNvPr>
          <p:cNvSpPr txBox="1"/>
          <p:nvPr/>
        </p:nvSpPr>
        <p:spPr>
          <a:xfrm>
            <a:off x="6708808" y="1062871"/>
            <a:ext cx="31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Gravitational Interaction:</a:t>
            </a:r>
          </a:p>
          <a:p>
            <a:r>
              <a:rPr lang="en-US" altLang="zh-CN" dirty="0"/>
              <a:t>Local translation invariance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9EA5E76-BBFA-496C-AAB3-4CC19F71D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68" y="2085941"/>
            <a:ext cx="1921397" cy="2990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476438B-DFF8-422D-AFA1-CD30F2FA9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490" y="2104299"/>
            <a:ext cx="1967696" cy="299049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B9B730C-0B4A-42FC-A456-BB1A352A85C9}"/>
              </a:ext>
            </a:extLst>
          </p:cNvPr>
          <p:cNvCxnSpPr>
            <a:cxnSpLocks/>
          </p:cNvCxnSpPr>
          <p:nvPr/>
        </p:nvCxnSpPr>
        <p:spPr>
          <a:xfrm>
            <a:off x="4207845" y="2235465"/>
            <a:ext cx="7026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1F47C9D-87D4-4C78-A8AE-137652FBDA22}"/>
              </a:ext>
            </a:extLst>
          </p:cNvPr>
          <p:cNvCxnSpPr>
            <a:cxnSpLocks/>
          </p:cNvCxnSpPr>
          <p:nvPr/>
        </p:nvCxnSpPr>
        <p:spPr>
          <a:xfrm>
            <a:off x="7372958" y="2253115"/>
            <a:ext cx="7026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EE7C8461-9296-44F5-B19A-A76D251B6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358" y="2133402"/>
            <a:ext cx="1088020" cy="2702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767B36B-EEAE-44BE-A692-E71E2D889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492" y="2782242"/>
            <a:ext cx="1990846" cy="2587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B6FF93-8280-4F98-AC32-106DF95F1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029" y="2797029"/>
            <a:ext cx="1527858" cy="26454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D72B279-8636-419A-971F-E6D2F403454F}"/>
              </a:ext>
            </a:extLst>
          </p:cNvPr>
          <p:cNvSpPr txBox="1"/>
          <p:nvPr/>
        </p:nvSpPr>
        <p:spPr>
          <a:xfrm>
            <a:off x="2110896" y="2711491"/>
            <a:ext cx="199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Local translation: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6AD9734-1F87-4405-B4AE-C00F5D4C35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024" y="3304525"/>
            <a:ext cx="5879939" cy="147799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4F4B13-BCC3-4209-B1A6-6D767576A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6693" y="5003361"/>
            <a:ext cx="4444678" cy="31630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88AA1EF-8CB6-4FF8-A728-21D007E86ED8}"/>
              </a:ext>
            </a:extLst>
          </p:cNvPr>
          <p:cNvSpPr txBox="1"/>
          <p:nvPr/>
        </p:nvSpPr>
        <p:spPr>
          <a:xfrm>
            <a:off x="1772430" y="5002031"/>
            <a:ext cx="283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 cancel the second line: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E1954BA-075C-49BE-9796-278FDC0049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6853" y="5493686"/>
            <a:ext cx="3278861" cy="56795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A9A9673-1F90-4F87-A514-6301F9244333}"/>
              </a:ext>
            </a:extLst>
          </p:cNvPr>
          <p:cNvSpPr txBox="1"/>
          <p:nvPr/>
        </p:nvSpPr>
        <p:spPr>
          <a:xfrm>
            <a:off x="2306929" y="5571263"/>
            <a:ext cx="245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Transformation of </a:t>
            </a:r>
            <a:r>
              <a:rPr lang="en-US" altLang="zh-CN" i="1" dirty="0"/>
              <a:t>h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283D41-FB56-43E9-A05E-197B556A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322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CE28FE-2B92-41F7-9D30-DAEE57A1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67" y="466325"/>
            <a:ext cx="6944810" cy="13629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9C15CD-B23F-4391-9B15-26530FC03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767" y="1973852"/>
            <a:ext cx="4236334" cy="4888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954B4A2-90BB-42AB-B687-F83D9E941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162" y="2074493"/>
            <a:ext cx="2037144" cy="2875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C84EB18-E6D4-45F8-94B9-A0B3BCF94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801" y="2665543"/>
            <a:ext cx="2685327" cy="5405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7D81D7-D888-45C0-AF52-D9E01B9DE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995" y="3349407"/>
            <a:ext cx="5555848" cy="54058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4D4947A-3A9B-49E7-A0F8-1BE9261318CE}"/>
              </a:ext>
            </a:extLst>
          </p:cNvPr>
          <p:cNvSpPr txBox="1"/>
          <p:nvPr/>
        </p:nvSpPr>
        <p:spPr>
          <a:xfrm>
            <a:off x="2640101" y="2725770"/>
            <a:ext cx="17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Leading order: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2557BB3-5182-4D4C-9A77-84DABD70201F}"/>
              </a:ext>
            </a:extLst>
          </p:cNvPr>
          <p:cNvSpPr txBox="1"/>
          <p:nvPr/>
        </p:nvSpPr>
        <p:spPr>
          <a:xfrm>
            <a:off x="1890098" y="3410243"/>
            <a:ext cx="249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Next-to leading order: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6CF3A10-F051-48C1-92E3-10D148E8B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263" y="4033271"/>
            <a:ext cx="8287473" cy="18863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26A74A-3B47-4E9B-A462-F6BD49176A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333" y="4041738"/>
            <a:ext cx="1742681" cy="369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96F0580-FFC8-4DB2-8A82-BCB96836BB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1392" y="5534191"/>
            <a:ext cx="5604208" cy="369333"/>
          </a:xfrm>
          <a:prstGeom prst="rect">
            <a:avLst/>
          </a:prstGeom>
        </p:spPr>
      </p:pic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4A00F893-F84B-4640-A36B-278B2D6D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130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4DD9845-312A-49F6-AD1F-7F49F2F3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82" y="556988"/>
            <a:ext cx="2916820" cy="3335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BAF621F-1347-468A-861E-68FE35462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535" y="441969"/>
            <a:ext cx="4190035" cy="563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B13692-DCE3-42AD-A31B-2F26859D9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25" y="1166274"/>
            <a:ext cx="3703899" cy="5405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68DD4C1-C2E9-4E79-852D-1B54C4216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936" y="1982594"/>
            <a:ext cx="4514127" cy="304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B6DB5F-3924-4962-9EAD-59180887E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343" y="2563125"/>
            <a:ext cx="2916820" cy="2817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669D31-D1E6-4513-AF7D-A7C15CDDA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260" y="3178834"/>
            <a:ext cx="6273478" cy="5003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5143F9-6FCF-4025-810E-484B074907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5072" y="3880136"/>
            <a:ext cx="7222603" cy="10581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D4F41C-A5B0-4836-817E-878C54400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8871" y="5693027"/>
            <a:ext cx="3078866" cy="28179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659310D-AB6F-48F5-88CC-42C277E7AC01}"/>
              </a:ext>
            </a:extLst>
          </p:cNvPr>
          <p:cNvSpPr txBox="1"/>
          <p:nvPr/>
        </p:nvSpPr>
        <p:spPr>
          <a:xfrm>
            <a:off x="1820554" y="5133212"/>
            <a:ext cx="635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Invariance under the symmetric and traceless transformation: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AC62F8-ABB1-4EDD-BCCB-86E8A0DB8BAA}"/>
              </a:ext>
            </a:extLst>
          </p:cNvPr>
          <p:cNvSpPr txBox="1"/>
          <p:nvPr/>
        </p:nvSpPr>
        <p:spPr>
          <a:xfrm>
            <a:off x="510138" y="3063334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Belinfante</a:t>
            </a:r>
            <a:r>
              <a:rPr lang="en-US" altLang="zh-CN" dirty="0"/>
              <a:t>-Rosenfeld EM tensor:</a:t>
            </a:r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A865E7C7-93B9-4F3B-AA5E-0EDC4C49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14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FC5C2AC-D8D5-4702-ACDE-5A5484392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46" y="503878"/>
            <a:ext cx="7709351" cy="9185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8382DCB-4D27-4B63-B54E-27CB07D54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05" y="1601312"/>
            <a:ext cx="5182115" cy="5104823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3D8F58-9301-4387-B63F-C2D1574C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671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1258EA3-8168-4686-BBD1-4E2A10EF4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6603" y="858256"/>
            <a:ext cx="6857999" cy="51414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6288A73-2200-498A-9265-3D87E9145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144" y="528921"/>
            <a:ext cx="6599722" cy="16293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F20D57-16FD-47E7-832A-8B691D6A9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829" y="2317349"/>
            <a:ext cx="3003083" cy="5201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1840E9-8A91-4879-B592-7E579D77F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673" y="2922392"/>
            <a:ext cx="6293663" cy="29927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F542A6A-19FD-4796-AB5A-10EE7B691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225" y="6067431"/>
            <a:ext cx="2754775" cy="517585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E46109-D976-4528-8F2F-B0D324C3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352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065DD4-D462-4CCC-AC00-B6F07E93E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61" y="896508"/>
            <a:ext cx="7705168" cy="35400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0ABE01-707F-4064-B0C1-2A44D3D31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774" y="4829432"/>
            <a:ext cx="7545647" cy="119719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D8BE39-F447-42F8-9DC8-819CC889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34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04E98D3-3A2A-4ABF-AFF8-AC11860D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616" y="620178"/>
            <a:ext cx="7473833" cy="4914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886105C-D3A2-4BE7-A628-A05025591DE1}"/>
                  </a:ext>
                </a:extLst>
              </p:cNvPr>
              <p:cNvSpPr txBox="1"/>
              <p:nvPr/>
            </p:nvSpPr>
            <p:spPr>
              <a:xfrm>
                <a:off x="5035819" y="5698157"/>
                <a:ext cx="20195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886105C-D3A2-4BE7-A628-A05025591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19" y="5698157"/>
                <a:ext cx="2019500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CC3859-40C7-49B0-B3C0-3149970A745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7793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57BBF49-E0ED-4256-929F-2651A313B023}"/>
              </a:ext>
            </a:extLst>
          </p:cNvPr>
          <p:cNvSpPr txBox="1"/>
          <p:nvPr/>
        </p:nvSpPr>
        <p:spPr>
          <a:xfrm>
            <a:off x="4432300" y="2794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华文隶书" panose="02010800040101010101" pitchFamily="2" charset="-122"/>
                <a:ea typeface="华文隶书" panose="02010800040101010101" pitchFamily="2" charset="-122"/>
              </a:rPr>
              <a:t>The  End </a:t>
            </a:r>
            <a:endParaRPr lang="zh-CN" altLang="en-US" sz="5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0A1DC6-5FF9-452C-A10F-3DA0FDE1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13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CDD206-E37E-4170-BB46-23888ECA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887" y="706503"/>
            <a:ext cx="2636987" cy="67525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6B565C3-F6B0-416A-975C-04BC4AE985A1}"/>
              </a:ext>
            </a:extLst>
          </p:cNvPr>
          <p:cNvSpPr txBox="1"/>
          <p:nvPr/>
        </p:nvSpPr>
        <p:spPr>
          <a:xfrm>
            <a:off x="3088640" y="787783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photon propagator: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7E2E0F-57B9-4CC2-849C-FB01FD956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621" y="1710425"/>
            <a:ext cx="4900979" cy="24166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B7BE05-E6FE-4A19-91D3-72833C577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897" y="2570480"/>
            <a:ext cx="2127229" cy="5402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3213C4-88F4-44E3-80F5-D3D5D730B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905" y="4599086"/>
            <a:ext cx="4955805" cy="14711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3731CC-886A-4A8D-A379-C2D7E1BCA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783" y="4500591"/>
            <a:ext cx="2423312" cy="7181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799EA18-66DE-431B-A084-27447E5CED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3969" y="5420801"/>
            <a:ext cx="2423312" cy="8132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CAC57C9-90F6-41E6-8F69-745F1BC8EF03}"/>
              </a:ext>
            </a:extLst>
          </p:cNvPr>
          <p:cNvSpPr txBox="1"/>
          <p:nvPr/>
        </p:nvSpPr>
        <p:spPr>
          <a:xfrm>
            <a:off x="10210800" y="5654707"/>
            <a:ext cx="13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n</a:t>
            </a:r>
            <a:r>
              <a:rPr lang="en-US" altLang="zh-CN" dirty="0"/>
              <a:t> = 2, 3, 4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E1867578-3898-4CCB-961D-2DD87858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082569-DFE3-47DC-996B-50D1674FA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98" y="994673"/>
            <a:ext cx="4673862" cy="47873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F5E8F06-DDEF-46D7-B1AC-7DBA3DCB9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066" y="1147073"/>
            <a:ext cx="6149300" cy="478737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463DDB-C013-4CE7-B7C8-54340C98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12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EB1EBA-97E7-44DB-9697-613A5B4FA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145200"/>
            <a:ext cx="5585685" cy="44560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8BADE2-CF80-4888-8885-8885F5FC6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555" y="624288"/>
            <a:ext cx="5585685" cy="5676705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5CBA86-1344-43F1-8F4E-A0A83562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35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1AD134-CF9B-4323-99FE-D858C5311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404"/>
            <a:ext cx="5328545" cy="55999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41F2084-FE29-4512-976D-A5063759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136" y="314871"/>
            <a:ext cx="5328545" cy="560051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8AC3E1B-216E-47A8-B609-120F74170CD4}"/>
              </a:ext>
            </a:extLst>
          </p:cNvPr>
          <p:cNvSpPr/>
          <p:nvPr/>
        </p:nvSpPr>
        <p:spPr>
          <a:xfrm>
            <a:off x="2691061" y="60370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Solution of lepton g − 2 anomalies with nonlocal QED, </a:t>
            </a:r>
          </a:p>
          <a:p>
            <a:r>
              <a:rPr lang="en-US" altLang="zh-CN" dirty="0"/>
              <a:t>H.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P.</a:t>
            </a:r>
            <a:r>
              <a:rPr lang="zh-CN" altLang="en-US" dirty="0"/>
              <a:t> </a:t>
            </a:r>
            <a:r>
              <a:rPr lang="en-US" altLang="zh-CN" dirty="0"/>
              <a:t>Wang, J. Phys. G 50 (2023) 11, 115001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3C92B3-7964-4474-8880-8839D67F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6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DD9281-D148-42EF-BAF8-1A4012A4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88" y="467169"/>
            <a:ext cx="9632763" cy="29008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2062BFA-9BD5-4CD6-B499-AAA1BAE54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220" y="3540761"/>
            <a:ext cx="5831560" cy="562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9A6927F-B710-457D-ACAE-1E076542E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871" y="4551967"/>
            <a:ext cx="5018258" cy="1523713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1C0B7B-F53D-4BD3-B76E-D0955A7E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80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4700</TotalTime>
  <Words>559</Words>
  <Application>Microsoft Office PowerPoint</Application>
  <PresentationFormat>宽屏</PresentationFormat>
  <Paragraphs>103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等线</vt:lpstr>
      <vt:lpstr>等线 Light</vt:lpstr>
      <vt:lpstr>华文楷体</vt:lpstr>
      <vt:lpstr>华文隶书</vt:lpstr>
      <vt:lpstr>Arial</vt:lpstr>
      <vt:lpstr>Cambria Math</vt:lpstr>
      <vt:lpstr>Helvetica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 Liu</dc:creator>
  <cp:lastModifiedBy>Xin Liu</cp:lastModifiedBy>
  <cp:revision>120</cp:revision>
  <cp:lastPrinted>2024-09-26T17:01:37Z</cp:lastPrinted>
  <dcterms:created xsi:type="dcterms:W3CDTF">2023-08-21T13:28:15Z</dcterms:created>
  <dcterms:modified xsi:type="dcterms:W3CDTF">2024-09-26T17:15:22Z</dcterms:modified>
</cp:coreProperties>
</file>