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306" r:id="rId3"/>
    <p:sldId id="307" r:id="rId4"/>
    <p:sldId id="274" r:id="rId5"/>
    <p:sldId id="308" r:id="rId6"/>
    <p:sldId id="276" r:id="rId7"/>
    <p:sldId id="277" r:id="rId8"/>
    <p:sldId id="281" r:id="rId9"/>
    <p:sldId id="283" r:id="rId10"/>
    <p:sldId id="289" r:id="rId11"/>
    <p:sldId id="342" r:id="rId12"/>
    <p:sldId id="299" r:id="rId13"/>
    <p:sldId id="309" r:id="rId14"/>
    <p:sldId id="393" r:id="rId15"/>
    <p:sldId id="394" r:id="rId16"/>
    <p:sldId id="395" r:id="rId17"/>
    <p:sldId id="310" r:id="rId18"/>
    <p:sldId id="311" r:id="rId19"/>
    <p:sldId id="312" r:id="rId20"/>
    <p:sldId id="381" r:id="rId21"/>
    <p:sldId id="269" r:id="rId22"/>
    <p:sldId id="271" r:id="rId23"/>
    <p:sldId id="273" r:id="rId24"/>
    <p:sldId id="365" r:id="rId25"/>
    <p:sldId id="368" r:id="rId26"/>
    <p:sldId id="369" r:id="rId27"/>
    <p:sldId id="378" r:id="rId28"/>
    <p:sldId id="396" r:id="rId29"/>
    <p:sldId id="379" r:id="rId30"/>
    <p:sldId id="305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4660"/>
  </p:normalViewPr>
  <p:slideViewPr>
    <p:cSldViewPr snapToGrid="0">
      <p:cViewPr varScale="1">
        <p:scale>
          <a:sx n="44" d="100"/>
          <a:sy n="44" d="100"/>
        </p:scale>
        <p:origin x="1708" y="4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131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7EE3C2-F47B-4C25-8B9E-42425AD1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64D0D1-6843-4495-97E2-543B2AA7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DC14F4-AFEE-494E-ACED-1976E8FD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8676" y="9296400"/>
            <a:ext cx="360676" cy="348813"/>
          </a:xfrm>
        </p:spPr>
        <p:txBody>
          <a:bodyPr/>
          <a:lstStyle/>
          <a:p>
            <a:fld id="{491FED0D-63FB-45B1-AD1B-069BAD7F77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064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8676" y="9296400"/>
            <a:ext cx="360676" cy="3488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7163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tif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tif"/><Relationship Id="rId13" Type="http://schemas.openxmlformats.org/officeDocument/2006/relationships/image" Target="../media/image91.tif"/><Relationship Id="rId3" Type="http://schemas.openxmlformats.org/officeDocument/2006/relationships/image" Target="../media/image81.tif"/><Relationship Id="rId7" Type="http://schemas.openxmlformats.org/officeDocument/2006/relationships/image" Target="../media/image85.tif"/><Relationship Id="rId12" Type="http://schemas.openxmlformats.org/officeDocument/2006/relationships/image" Target="../media/image90.tif"/><Relationship Id="rId2" Type="http://schemas.openxmlformats.org/officeDocument/2006/relationships/image" Target="../media/image80.t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tif"/><Relationship Id="rId11" Type="http://schemas.openxmlformats.org/officeDocument/2006/relationships/image" Target="../media/image89.tif"/><Relationship Id="rId5" Type="http://schemas.openxmlformats.org/officeDocument/2006/relationships/image" Target="../media/image83.tif"/><Relationship Id="rId10" Type="http://schemas.openxmlformats.org/officeDocument/2006/relationships/image" Target="../media/image88.tif"/><Relationship Id="rId4" Type="http://schemas.openxmlformats.org/officeDocument/2006/relationships/image" Target="../media/image82.tif"/><Relationship Id="rId9" Type="http://schemas.openxmlformats.org/officeDocument/2006/relationships/image" Target="../media/image87.tif"/><Relationship Id="rId1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Relationship Id="rId9" Type="http://schemas.openxmlformats.org/officeDocument/2006/relationships/image" Target="../media/image10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.emf"/><Relationship Id="rId11" Type="http://schemas.openxmlformats.org/officeDocument/2006/relationships/image" Target="../media/image116.emf"/><Relationship Id="rId5" Type="http://schemas.openxmlformats.org/officeDocument/2006/relationships/image" Target="../media/image110.emf"/><Relationship Id="rId10" Type="http://schemas.openxmlformats.org/officeDocument/2006/relationships/image" Target="../media/image115.emf"/><Relationship Id="rId4" Type="http://schemas.openxmlformats.org/officeDocument/2006/relationships/image" Target="../media/image109.emf"/><Relationship Id="rId9" Type="http://schemas.openxmlformats.org/officeDocument/2006/relationships/image" Target="../media/image11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emf"/><Relationship Id="rId5" Type="http://schemas.openxmlformats.org/officeDocument/2006/relationships/image" Target="../media/image119.emf"/><Relationship Id="rId4" Type="http://schemas.openxmlformats.org/officeDocument/2006/relationships/image" Target="../media/image10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ome applications of nonlocal chiral effective Lagrangian…"/>
          <p:cNvSpPr txBox="1"/>
          <p:nvPr/>
        </p:nvSpPr>
        <p:spPr>
          <a:xfrm>
            <a:off x="2368262" y="3540537"/>
            <a:ext cx="8268290" cy="267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 b="0"/>
            </a:pPr>
            <a:r>
              <a:rPr lang="en-US" dirty="0"/>
              <a:t>N</a:t>
            </a:r>
            <a:r>
              <a:rPr dirty="0"/>
              <a:t>onlocal </a:t>
            </a:r>
            <a:r>
              <a:rPr lang="en-US" dirty="0"/>
              <a:t>EFT, nonlocal QED and nonlocal gravity</a:t>
            </a:r>
            <a:endParaRPr dirty="0"/>
          </a:p>
          <a:p>
            <a:endParaRPr dirty="0"/>
          </a:p>
          <a:p>
            <a:endParaRPr dirty="0"/>
          </a:p>
          <a:p>
            <a:pPr>
              <a:defRPr sz="2200" b="0"/>
            </a:pPr>
            <a:r>
              <a:rPr dirty="0"/>
              <a:t>Ping Wang </a:t>
            </a:r>
          </a:p>
          <a:p>
            <a:pPr>
              <a:defRPr sz="2200" b="0"/>
            </a:pPr>
            <a:endParaRPr dirty="0"/>
          </a:p>
          <a:p>
            <a:pPr>
              <a:defRPr sz="2200" b="0"/>
            </a:pPr>
            <a:r>
              <a:rPr dirty="0"/>
              <a:t>Institute of high energy physics</a:t>
            </a:r>
          </a:p>
          <a:p>
            <a:endParaRPr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0821C5-3E38-411A-A710-559C61769AB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4307" y="1964140"/>
            <a:ext cx="6794461" cy="353313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文本框 4"/>
          <p:cNvSpPr txBox="1"/>
          <p:nvPr/>
        </p:nvSpPr>
        <p:spPr>
          <a:xfrm>
            <a:off x="566117" y="946234"/>
            <a:ext cx="4355298" cy="41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Input PDFs of valence at tree level:</a:t>
            </a:r>
          </a:p>
        </p:txBody>
      </p:sp>
      <p:pic>
        <p:nvPicPr>
          <p:cNvPr id="427" name="图片 5" descr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8126" y="2907195"/>
            <a:ext cx="8412997" cy="1899334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文本框 6"/>
          <p:cNvSpPr txBox="1"/>
          <p:nvPr/>
        </p:nvSpPr>
        <p:spPr>
          <a:xfrm>
            <a:off x="1062583" y="1774528"/>
            <a:ext cx="1941976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pPr>
            <a:r>
              <a:t>valence quark </a:t>
            </a:r>
          </a:p>
          <a:p>
            <a: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pPr>
            <a:r>
              <a:t>in mesons:</a:t>
            </a:r>
          </a:p>
        </p:txBody>
      </p:sp>
      <p:sp>
        <p:nvSpPr>
          <p:cNvPr id="429" name="文本框 7"/>
          <p:cNvSpPr txBox="1"/>
          <p:nvPr/>
        </p:nvSpPr>
        <p:spPr>
          <a:xfrm>
            <a:off x="1062583" y="3500054"/>
            <a:ext cx="1941976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pPr>
            <a:r>
              <a:t>valence quark </a:t>
            </a:r>
          </a:p>
          <a:p>
            <a: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pPr>
            <a:r>
              <a:t>in baryons:</a:t>
            </a:r>
          </a:p>
        </p:txBody>
      </p:sp>
      <p:pic>
        <p:nvPicPr>
          <p:cNvPr id="430" name="图片 8" descr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4711" y="5497871"/>
            <a:ext cx="6013053" cy="2830282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文本框 9"/>
          <p:cNvSpPr txBox="1"/>
          <p:nvPr/>
        </p:nvSpPr>
        <p:spPr>
          <a:xfrm>
            <a:off x="1068254" y="6192520"/>
            <a:ext cx="2514834" cy="73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pPr>
            <a:r>
              <a:t>quark distributions </a:t>
            </a:r>
          </a:p>
          <a:p>
            <a: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pPr>
            <a:r>
              <a:t>For KR diagrams: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1648E9-007D-48C7-8E18-D464BB7139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B6FCD75-715A-4547-A09C-508B6104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42" y="793764"/>
            <a:ext cx="8263431" cy="32845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146243-C227-4767-B9A7-0E6A16C8A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47" y="4213468"/>
            <a:ext cx="6674539" cy="93184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C5ED70-08A1-4C0C-9EF4-2D278AD4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519" y="5413830"/>
            <a:ext cx="5560867" cy="34568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F58AAD-5075-4F95-8128-213D86870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079" y="5355773"/>
            <a:ext cx="2656178" cy="3456809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4E9E0DA-0CB5-474B-8718-EDB3A0BB33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7256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9AB241-FCC6-4FFE-8210-93F72550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16" y="1306762"/>
            <a:ext cx="10392828" cy="19024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1C483D-2605-4274-8D5F-828769A82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295" y="3960219"/>
            <a:ext cx="9211830" cy="10193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6B2DE2-AB34-42EB-91D8-125C11FEF659}"/>
              </a:ext>
            </a:extLst>
          </p:cNvPr>
          <p:cNvSpPr txBox="1"/>
          <p:nvPr/>
        </p:nvSpPr>
        <p:spPr>
          <a:xfrm>
            <a:off x="941316" y="754989"/>
            <a:ext cx="2895307" cy="459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algn="l" defTabSz="975390"/>
            <a:r>
              <a:rPr lang="en-US" altLang="zh-CN" sz="2347" b="0" dirty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Convolution form</a:t>
            </a:r>
            <a:endParaRPr lang="zh-CN" altLang="en-US" sz="2347" b="0" dirty="0"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84A5E7-64B1-4316-82A4-7AF216D8FA7F}"/>
              </a:ext>
            </a:extLst>
          </p:cNvPr>
          <p:cNvSpPr txBox="1"/>
          <p:nvPr/>
        </p:nvSpPr>
        <p:spPr>
          <a:xfrm flipH="1">
            <a:off x="1012934" y="3296754"/>
            <a:ext cx="4315358" cy="4596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algn="l" defTabSz="975390"/>
            <a:r>
              <a:rPr lang="en-US" altLang="zh-CN" sz="2347" b="0" dirty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In the forward limit</a:t>
            </a:r>
            <a:endParaRPr lang="zh-CN" altLang="en-US" sz="2347" b="0" dirty="0"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6920998-3506-4494-8343-69DB0AAEF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717" y="5641952"/>
            <a:ext cx="10270058" cy="24933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234BBD-8F5F-487E-97E7-B2EE7F6E0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7515" y="7406500"/>
            <a:ext cx="774458" cy="599825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A7C34E3-A004-4520-A690-5C085D28E6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1698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7CE065-7907-43E8-BAA8-4FACDCCF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762" y="611414"/>
            <a:ext cx="7406915" cy="5432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9575A-C4E2-4ACF-99A2-A7EEB56FC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55" y="6196502"/>
            <a:ext cx="6489617" cy="21526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9A5FE02-0FBF-440F-A09A-EAC6A5DB2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278" y="8472919"/>
            <a:ext cx="6225172" cy="646855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9B523-8D15-4765-88B8-B96B381B78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3113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AA658D-986F-449B-9892-19CAFCFF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39" y="957942"/>
            <a:ext cx="7561258" cy="74981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0ABEAF-DDDC-4FD9-AB93-2EE46A78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628" y="6072871"/>
            <a:ext cx="7566852" cy="2490557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9D69FA-387F-47DA-9816-A599B2E3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22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onlocal behaviour is general for all the interactions?…"/>
          <p:cNvSpPr txBox="1"/>
          <p:nvPr/>
        </p:nvSpPr>
        <p:spPr>
          <a:xfrm>
            <a:off x="3187124" y="1391310"/>
            <a:ext cx="6440052" cy="508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50000"/>
              </a:lnSpc>
              <a:defRPr sz="2200" b="0"/>
            </a:pPr>
            <a:r>
              <a:rPr sz="2133" dirty="0"/>
              <a:t>Nonlocal behavior is general for all the interactions?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BA904FD-899A-4474-BCAE-3379E4BE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81" y="2307943"/>
            <a:ext cx="10274947" cy="309426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57408B2-E193-431B-BBB1-B12D61E19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996" y="5782414"/>
            <a:ext cx="5352809" cy="162529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1A8E22-C205-4DC3-BE4C-30C094216F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EE9450F-4AA5-47D6-87E9-CF1A0CFB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45" y="1538702"/>
            <a:ext cx="4579410" cy="5442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589D5A-9811-44A7-B380-0CAEE03EA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08" y="1382411"/>
            <a:ext cx="6375513" cy="41310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916ECD-87AE-446F-99D2-7B9584EF8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756" y="2337440"/>
            <a:ext cx="5489994" cy="5726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53A290-6FD7-4AE8-9A8E-A0D0399B1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147" y="3083499"/>
            <a:ext cx="4484192" cy="5726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B981305-2054-4E51-9318-A3261CE53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126" y="3878436"/>
            <a:ext cx="5526958" cy="5685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82D9095-125A-4507-96A1-09961676D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1961" y="4544268"/>
            <a:ext cx="6649612" cy="5578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839D11B-D8B9-4400-90F6-0E9B30384E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103" y="5180898"/>
            <a:ext cx="6001924" cy="5899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6A1B418-B4E6-406F-AF1F-DD522C97AB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6508" y="5949990"/>
            <a:ext cx="8838009" cy="227283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3366F78-0EF6-48DD-B63B-20FBE6B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2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4BDBA4-973D-4B5F-80A3-3DF7D01B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" y="2534722"/>
            <a:ext cx="5903300" cy="2686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864" y="2061221"/>
            <a:ext cx="5964275" cy="4968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174" y="2669320"/>
            <a:ext cx="5791441" cy="515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174" y="3578051"/>
            <a:ext cx="5791441" cy="4987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061" y="4381491"/>
            <a:ext cx="5756554" cy="4906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974" y="5175931"/>
            <a:ext cx="3767925" cy="13900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698" y="6840105"/>
            <a:ext cx="3698149" cy="49061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5AFF30A-180B-46DF-84E3-47CB71DE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681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5" y="1304289"/>
            <a:ext cx="3887015" cy="71550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380" y="1480647"/>
            <a:ext cx="8479339" cy="5229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589" y="2020647"/>
            <a:ext cx="8516529" cy="50119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571" y="7186647"/>
            <a:ext cx="8516529" cy="106340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7FB4A78-3A64-4339-BAF5-760D6373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9" y="1649843"/>
            <a:ext cx="7313714" cy="36958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42FDF0F-83BE-4DE2-9BA2-75AC2643B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073" y="4062224"/>
            <a:ext cx="8759798" cy="391577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8B15E9-7D4E-4D76-B21C-156CB18F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91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F4A78D8-EC96-4D81-B9E4-3541A328D3A7}"/>
              </a:ext>
            </a:extLst>
          </p:cNvPr>
          <p:cNvSpPr/>
          <p:nvPr/>
        </p:nvSpPr>
        <p:spPr>
          <a:xfrm>
            <a:off x="5219837" y="393281"/>
            <a:ext cx="2565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0" dirty="0"/>
              <a:t>why nonlocal ?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5C8CFC2-7B79-4F67-97FA-BA93671FA072}"/>
              </a:ext>
            </a:extLst>
          </p:cNvPr>
          <p:cNvSpPr/>
          <p:nvPr/>
        </p:nvSpPr>
        <p:spPr>
          <a:xfrm>
            <a:off x="243850" y="1162539"/>
            <a:ext cx="5577168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b="0" dirty="0"/>
              <a:t>More realistic:</a:t>
            </a:r>
          </a:p>
          <a:p>
            <a:pPr algn="l"/>
            <a:endParaRPr lang="en-US" altLang="zh-CN" b="0" dirty="0"/>
          </a:p>
          <a:p>
            <a:pPr algn="l"/>
            <a:r>
              <a:rPr lang="en-US" altLang="zh-CN" b="0" dirty="0"/>
              <a:t>Natural way to deal with UV divergence</a:t>
            </a:r>
          </a:p>
          <a:p>
            <a:pPr algn="l"/>
            <a:endParaRPr lang="en-US" altLang="zh-CN" b="0" dirty="0"/>
          </a:p>
          <a:p>
            <a:pPr algn="l"/>
            <a:r>
              <a:rPr lang="en-US" altLang="zh-CN" b="0" dirty="0"/>
              <a:t>Better to describe experimental data</a:t>
            </a:r>
          </a:p>
          <a:p>
            <a:pPr algn="l"/>
            <a:endParaRPr lang="en-US" altLang="zh-CN" b="0" dirty="0"/>
          </a:p>
          <a:p>
            <a:pPr algn="l"/>
            <a:r>
              <a:rPr lang="en-US" altLang="zh-CN" b="0" dirty="0"/>
              <a:t>Hadron structure, lepton g-2</a:t>
            </a:r>
            <a:endParaRPr lang="zh-CN" altLang="en-US" b="0" dirty="0"/>
          </a:p>
        </p:txBody>
      </p:sp>
      <p:sp>
        <p:nvSpPr>
          <p:cNvPr id="6" name="矩形 3">
            <a:extLst>
              <a:ext uri="{FF2B5EF4-FFF2-40B4-BE49-F238E27FC236}">
                <a16:creationId xmlns:a16="http://schemas.microsoft.com/office/drawing/2014/main" id="{3A22C2FE-B252-466E-9508-134082034855}"/>
              </a:ext>
            </a:extLst>
          </p:cNvPr>
          <p:cNvSpPr txBox="1"/>
          <p:nvPr/>
        </p:nvSpPr>
        <p:spPr>
          <a:xfrm>
            <a:off x="6273703" y="9157116"/>
            <a:ext cx="6328741" cy="421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8767" tIns="48767" rIns="48767" bIns="48767">
            <a:spAutoFit/>
          </a:bodyPr>
          <a:lstStyle>
            <a:lvl1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T. Fuchs, J. </a:t>
            </a:r>
            <a:r>
              <a:rPr dirty="0" err="1"/>
              <a:t>Gegelia</a:t>
            </a:r>
            <a:r>
              <a:rPr dirty="0"/>
              <a:t>, S. Scherer, J. Phys. G30 (2004) 1407</a:t>
            </a:r>
          </a:p>
        </p:txBody>
      </p:sp>
      <p:pic>
        <p:nvPicPr>
          <p:cNvPr id="8" name="image.png" descr="image.png">
            <a:extLst>
              <a:ext uri="{FF2B5EF4-FFF2-40B4-BE49-F238E27FC236}">
                <a16:creationId xmlns:a16="http://schemas.microsoft.com/office/drawing/2014/main" id="{A9394FD1-5864-4423-A482-80C480173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28" y="4406968"/>
            <a:ext cx="5965371" cy="46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Picture 4">
            <a:extLst>
              <a:ext uri="{FF2B5EF4-FFF2-40B4-BE49-F238E27FC236}">
                <a16:creationId xmlns:a16="http://schemas.microsoft.com/office/drawing/2014/main" id="{24C5816F-99CF-4DDC-9550-B8A1F4927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6156" y="3253333"/>
            <a:ext cx="6825479" cy="570058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C59762-E1A1-48D2-A61B-50656C7391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48964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42C9E49-2ECB-4351-B4F9-413A855A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2" y="3062230"/>
            <a:ext cx="5172878" cy="41053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BB505A-F1CA-4BE6-B524-5E9B30FC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10" y="2819865"/>
            <a:ext cx="4844893" cy="432610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6DB093-8893-492E-ACD6-FB80DA5D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82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44" y="1798656"/>
            <a:ext cx="5244319" cy="869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825" y="2968140"/>
            <a:ext cx="6319817" cy="781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60" y="3964578"/>
            <a:ext cx="6950164" cy="69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122" y="4990047"/>
            <a:ext cx="4367324" cy="901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.png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755" y="6568553"/>
            <a:ext cx="3845898" cy="381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.png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389" y="6413198"/>
            <a:ext cx="3367090" cy="807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839" y="6382388"/>
            <a:ext cx="568415" cy="4436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B9432B6-0F37-403C-BD18-1FF29C13260C}"/>
              </a:ext>
            </a:extLst>
          </p:cNvPr>
          <p:cNvSpPr/>
          <p:nvPr/>
        </p:nvSpPr>
        <p:spPr>
          <a:xfrm>
            <a:off x="1270000" y="956102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quantization, Canonical quantization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F92AD48-9A50-40A3-8FE0-53F7A0596B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05" y="1460314"/>
            <a:ext cx="5719077" cy="102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933" y="2543301"/>
            <a:ext cx="6733364" cy="862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312" y="3593801"/>
            <a:ext cx="4603795" cy="952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.tif" descr="image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183" y="4714644"/>
            <a:ext cx="4603793" cy="1979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df" descr="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230" y="6855671"/>
            <a:ext cx="7500175" cy="785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df" descr="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428" y="7879472"/>
            <a:ext cx="5051889" cy="78555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●"/>
          <p:cNvSpPr txBox="1"/>
          <p:nvPr/>
        </p:nvSpPr>
        <p:spPr>
          <a:xfrm>
            <a:off x="2661920" y="2460413"/>
            <a:ext cx="98551" cy="606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4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sz="33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B623F5C-536C-487F-AE1E-E85528C6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099" y="7946266"/>
            <a:ext cx="5719080" cy="67974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39E0E18-2F15-441F-B4D3-4E20EA27C6BF}"/>
              </a:ext>
            </a:extLst>
          </p:cNvPr>
          <p:cNvSpPr/>
          <p:nvPr/>
        </p:nvSpPr>
        <p:spPr>
          <a:xfrm>
            <a:off x="1495156" y="790411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 quantization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ADAE028-7C11-4290-B481-F39FD398AA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593" y="744313"/>
            <a:ext cx="4348560" cy="671729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Relativistic case"/>
          <p:cNvSpPr txBox="1"/>
          <p:nvPr/>
        </p:nvSpPr>
        <p:spPr>
          <a:xfrm>
            <a:off x="1000978" y="434243"/>
            <a:ext cx="1945422" cy="319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100" b="0"/>
            </a:lvl1pPr>
          </a:lstStyle>
          <a:p>
            <a:r>
              <a:rPr sz="1576" dirty="0"/>
              <a:t>Relativistic case</a:t>
            </a:r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234" y="1615849"/>
            <a:ext cx="3242076" cy="838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572" y="2619849"/>
            <a:ext cx="6215782" cy="1800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990" y="3090862"/>
            <a:ext cx="2832386" cy="728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967" y="4604220"/>
            <a:ext cx="4997345" cy="2283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0707" y="7030724"/>
            <a:ext cx="5967863" cy="1255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846" y="7600722"/>
            <a:ext cx="4308302" cy="711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5591" y="9001737"/>
            <a:ext cx="3509282" cy="32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0542" y="8558436"/>
            <a:ext cx="1653803" cy="363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1990" y="4089221"/>
            <a:ext cx="1559681" cy="349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3898" y="4091442"/>
            <a:ext cx="1001301" cy="289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8296" y="8787263"/>
            <a:ext cx="1134002" cy="289533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Point particle"/>
          <p:cNvSpPr txBox="1"/>
          <p:nvPr/>
        </p:nvSpPr>
        <p:spPr>
          <a:xfrm rot="10800000" flipH="1" flipV="1">
            <a:off x="6352041" y="8559838"/>
            <a:ext cx="204924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000" b="0"/>
            </a:lvl1pPr>
          </a:lstStyle>
          <a:p>
            <a:r>
              <a:rPr sz="1500" dirty="0"/>
              <a:t>Point particle</a:t>
            </a:r>
          </a:p>
        </p:txBody>
      </p:sp>
      <p:sp>
        <p:nvSpPr>
          <p:cNvPr id="266" name="Pauli-Villars"/>
          <p:cNvSpPr txBox="1"/>
          <p:nvPr/>
        </p:nvSpPr>
        <p:spPr>
          <a:xfrm rot="10800000" flipV="1">
            <a:off x="8149418" y="9016425"/>
            <a:ext cx="165380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000" b="0"/>
            </a:lvl1pPr>
          </a:lstStyle>
          <a:p>
            <a:r>
              <a:rPr sz="1500" dirty="0"/>
              <a:t>Pauli-Villars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26E9FBC-E873-4160-98FE-F5B784D1B3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5493" y="5539627"/>
            <a:ext cx="3907997" cy="76520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9E0AADB-2F85-493F-ADA0-087297D1B1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ght sea form factors">
            <a:extLst>
              <a:ext uri="{FF2B5EF4-FFF2-40B4-BE49-F238E27FC236}">
                <a16:creationId xmlns:a16="http://schemas.microsoft.com/office/drawing/2014/main" id="{D288ED2B-3A5F-486A-815C-9CF0581B2560}"/>
              </a:ext>
            </a:extLst>
          </p:cNvPr>
          <p:cNvSpPr txBox="1"/>
          <p:nvPr/>
        </p:nvSpPr>
        <p:spPr>
          <a:xfrm>
            <a:off x="1182833" y="959266"/>
            <a:ext cx="4206241" cy="44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6575" tIns="36575" rIns="36575" bIns="36575">
            <a:spAutoFit/>
          </a:bodyPr>
          <a:lstStyle>
            <a:lvl1pPr>
              <a:defRPr sz="2800" b="1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Gravitational Form Factors</a:t>
            </a:r>
            <a:endParaRPr sz="24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2ACFAB-F7C1-4B79-B794-0C93948A6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97" y="1734903"/>
            <a:ext cx="9743017" cy="6241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6B5A92-60FC-4491-9912-E58CF3E4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140" y="1755433"/>
            <a:ext cx="1164342" cy="6241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5E5CD83-A88C-4CEB-A9A2-FBAE26535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43" y="4898171"/>
            <a:ext cx="11199152" cy="7704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297B5D-6F2B-42B2-9B96-1F7B53272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22" y="6133455"/>
            <a:ext cx="11260969" cy="14139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2C8FC0-C075-4FA6-8FBF-650BB6DCB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559" y="3660139"/>
            <a:ext cx="4425622" cy="8973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729F94E-10A9-45C1-8F55-F17A4C71F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893" y="2737605"/>
            <a:ext cx="7580967" cy="706245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43B1E92-A4E0-4098-BB92-69E11849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4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648F49-2C70-4207-B92B-F8E9A248BE9B}"/>
              </a:ext>
            </a:extLst>
          </p:cNvPr>
          <p:cNvSpPr txBox="1"/>
          <p:nvPr/>
        </p:nvSpPr>
        <p:spPr>
          <a:xfrm>
            <a:off x="1560094" y="605365"/>
            <a:ext cx="983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calculate the gravitational form factors with nonlocal interaction?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B3D467-D891-4C40-B809-602D3DE0E644}"/>
              </a:ext>
            </a:extLst>
          </p:cNvPr>
          <p:cNvSpPr txBox="1"/>
          <p:nvPr/>
        </p:nvSpPr>
        <p:spPr>
          <a:xfrm>
            <a:off x="1582055" y="1407849"/>
            <a:ext cx="399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Electromagnetic interaction: local U(1) symmetry 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40E02835-54AF-4492-88BF-07257BA95D2D}"/>
              </a:ext>
            </a:extLst>
          </p:cNvPr>
          <p:cNvCxnSpPr>
            <a:cxnSpLocks/>
          </p:cNvCxnSpPr>
          <p:nvPr/>
        </p:nvCxnSpPr>
        <p:spPr>
          <a:xfrm>
            <a:off x="5985139" y="1854673"/>
            <a:ext cx="74948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9365941-C7EF-4AF7-9697-4380D128BD9C}"/>
              </a:ext>
            </a:extLst>
          </p:cNvPr>
          <p:cNvSpPr txBox="1"/>
          <p:nvPr/>
        </p:nvSpPr>
        <p:spPr>
          <a:xfrm>
            <a:off x="7232926" y="1380818"/>
            <a:ext cx="399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Gravitational Interaction:</a:t>
            </a:r>
          </a:p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translation </a:t>
            </a:r>
            <a:r>
              <a:rPr lang="en-US" altLang="zh-CN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invarance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9EA5E76-BBFA-496C-AAB3-4CC19F71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66" y="2718491"/>
            <a:ext cx="2956301" cy="4601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76438B-DFF8-422D-AFA1-CD30F2FA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550" y="2738073"/>
            <a:ext cx="3027539" cy="460124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B9B730C-0B4A-42FC-A456-BB1A352A85C9}"/>
              </a:ext>
            </a:extLst>
          </p:cNvPr>
          <p:cNvCxnSpPr>
            <a:cxnSpLocks/>
          </p:cNvCxnSpPr>
          <p:nvPr/>
        </p:nvCxnSpPr>
        <p:spPr>
          <a:xfrm>
            <a:off x="4488368" y="2965068"/>
            <a:ext cx="8651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1F47C9D-87D4-4C78-A8AE-137652FBDA22}"/>
              </a:ext>
            </a:extLst>
          </p:cNvPr>
          <p:cNvCxnSpPr>
            <a:cxnSpLocks/>
          </p:cNvCxnSpPr>
          <p:nvPr/>
        </p:nvCxnSpPr>
        <p:spPr>
          <a:xfrm>
            <a:off x="8749859" y="2954867"/>
            <a:ext cx="8651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EE7C8461-9296-44F5-B19A-A76D251B6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220" y="2769116"/>
            <a:ext cx="1674051" cy="4158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67B36B-EEAE-44BE-A692-E71E2D889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392" y="3562810"/>
            <a:ext cx="3063157" cy="3981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B6FF93-8280-4F98-AC32-106DF95F1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545" y="3578584"/>
            <a:ext cx="2350792" cy="40703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D72B279-8636-419A-971F-E6D2F403454F}"/>
              </a:ext>
            </a:extLst>
          </p:cNvPr>
          <p:cNvSpPr txBox="1"/>
          <p:nvPr/>
        </p:nvSpPr>
        <p:spPr>
          <a:xfrm>
            <a:off x="1351939" y="3488811"/>
            <a:ext cx="281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translation: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6AD9734-1F87-4405-B4AE-C00F5D4C35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189" y="4292767"/>
            <a:ext cx="9046991" cy="22740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4F4B13-BCC3-4209-B1A6-6D767576A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922" y="6875431"/>
            <a:ext cx="6838671" cy="48666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88AA1EF-8CB6-4FF8-A728-21D007E86ED8}"/>
              </a:ext>
            </a:extLst>
          </p:cNvPr>
          <p:cNvSpPr txBox="1"/>
          <p:nvPr/>
        </p:nvSpPr>
        <p:spPr>
          <a:xfrm>
            <a:off x="642360" y="6903044"/>
            <a:ext cx="410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cancel the second line: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E1954BA-075C-49BE-9796-278FDC004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2852" y="7514557"/>
            <a:ext cx="5044920" cy="87386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A9A9673-1F90-4F87-A514-6301F9244333}"/>
              </a:ext>
            </a:extLst>
          </p:cNvPr>
          <p:cNvSpPr txBox="1"/>
          <p:nvPr/>
        </p:nvSpPr>
        <p:spPr>
          <a:xfrm>
            <a:off x="1574725" y="7677112"/>
            <a:ext cx="340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Transformation of </a:t>
            </a:r>
            <a:r>
              <a:rPr lang="en-US" altLang="zh-CN" b="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灯片编号占位符 23">
            <a:extLst>
              <a:ext uri="{FF2B5EF4-FFF2-40B4-BE49-F238E27FC236}">
                <a16:creationId xmlns:a16="http://schemas.microsoft.com/office/drawing/2014/main" id="{DF44A8FF-E2EB-40D6-8651-BADE730E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32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CE28FE-2B92-41F7-9D30-DAEE57A1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42" y="366788"/>
            <a:ext cx="9487157" cy="186193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9C15CD-B23F-4391-9B15-26530FC0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33" y="2352189"/>
            <a:ext cx="5787168" cy="6677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54B4A2-90BB-42AB-B687-F83D9E941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734" y="2532110"/>
            <a:ext cx="2782899" cy="3928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84EB18-E6D4-45F8-94B9-A0B3BCF94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028" y="3133200"/>
            <a:ext cx="3668369" cy="7384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7D81D7-D888-45C0-AF52-D9E01B9DE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000" y="3964594"/>
            <a:ext cx="7589728" cy="7384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4D4947A-3A9B-49E7-A0F8-1BE9261318CE}"/>
              </a:ext>
            </a:extLst>
          </p:cNvPr>
          <p:cNvSpPr txBox="1"/>
          <p:nvPr/>
        </p:nvSpPr>
        <p:spPr>
          <a:xfrm>
            <a:off x="2816104" y="3226884"/>
            <a:ext cx="204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 order: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557BB3-5182-4D4C-9A77-84DABD70201F}"/>
              </a:ext>
            </a:extLst>
          </p:cNvPr>
          <p:cNvSpPr txBox="1"/>
          <p:nvPr/>
        </p:nvSpPr>
        <p:spPr>
          <a:xfrm>
            <a:off x="1188785" y="4073030"/>
            <a:ext cx="293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Next-to leading order: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3558DD4-1FD1-4CEF-82C5-30D0DAF9F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935" y="4827391"/>
            <a:ext cx="6222815" cy="42017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B38B040-5113-44AA-9EC2-69E4C12F8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342" y="5465978"/>
            <a:ext cx="4020891" cy="38846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85F1053-3C68-4E04-9391-08806CAAB5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1146" y="6023631"/>
            <a:ext cx="8648106" cy="68971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991341F-F594-455D-9DE8-C9247582CC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5072" y="6913617"/>
            <a:ext cx="9956495" cy="14587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F18CB73-9613-4EF1-BD28-77E434CBF8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3955" y="8770052"/>
            <a:ext cx="4244274" cy="38846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FBA58836-3CA2-424A-85EB-ECD9875EFAD8}"/>
              </a:ext>
            </a:extLst>
          </p:cNvPr>
          <p:cNvSpPr txBox="1"/>
          <p:nvPr/>
        </p:nvSpPr>
        <p:spPr>
          <a:xfrm>
            <a:off x="1399642" y="8486011"/>
            <a:ext cx="4244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Invariance under the symmetric and traceless transformation: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2A61AC3-7D3A-4F5F-AA21-3C7F223BA438}"/>
              </a:ext>
            </a:extLst>
          </p:cNvPr>
          <p:cNvSpPr txBox="1"/>
          <p:nvPr/>
        </p:nvSpPr>
        <p:spPr>
          <a:xfrm>
            <a:off x="406400" y="5898326"/>
            <a:ext cx="280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Belinfante</a:t>
            </a:r>
            <a:r>
              <a:rPr lang="en-US" altLang="zh-CN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-Rosenfeld EM tensor:</a:t>
            </a:r>
            <a:endParaRPr lang="zh-CN" alt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CEB440-48DA-420F-A1D2-10FBB3AA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130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1258EA3-8168-4686-BBD1-4E2A10EF4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2376" y="2134673"/>
            <a:ext cx="7315199" cy="54842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288A73-2200-498A-9265-3D87E914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54" y="1783382"/>
            <a:ext cx="7039703" cy="1737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F20D57-16FD-47E7-832A-8B691D6A9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418" y="3691039"/>
            <a:ext cx="3203289" cy="5548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1840E9-8A91-4879-B592-7E579D77F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652" y="4336419"/>
            <a:ext cx="6713241" cy="31923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542A6A-19FD-4796-AB5A-10EE7B691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374" y="7691127"/>
            <a:ext cx="2938427" cy="55209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32CDCF8-A865-46A3-BE02-81D291E8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352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A43426-E870-485E-AD78-FB3B3662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649" y="624112"/>
            <a:ext cx="9171352" cy="8550986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8AD6C6-D56E-4E58-98C9-35B91163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ED0D-63FB-45B1-AD1B-069BAD7F77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384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04E98D3-3A2A-4ABF-AFF8-AC11860D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36" y="1277257"/>
            <a:ext cx="9425025" cy="61973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86105C-D3A2-4BE7-A628-A05025591DE1}"/>
                  </a:ext>
                </a:extLst>
              </p:cNvPr>
              <p:cNvSpPr txBox="1"/>
              <p:nvPr/>
            </p:nvSpPr>
            <p:spPr>
              <a:xfrm>
                <a:off x="5371540" y="7660091"/>
                <a:ext cx="2154133" cy="82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560" b="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56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56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56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56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56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56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560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56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56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56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886105C-D3A2-4BE7-A628-A05025591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540" y="7660091"/>
                <a:ext cx="2154133" cy="829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C2128E7-E3FB-4CD2-BD95-56A65602E05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779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.png" descr="image.png">
            <a:extLst>
              <a:ext uri="{FF2B5EF4-FFF2-40B4-BE49-F238E27FC236}">
                <a16:creationId xmlns:a16="http://schemas.microsoft.com/office/drawing/2014/main" id="{C6CB7087-5294-4742-B687-422E1C2F5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2108" y="5180830"/>
            <a:ext cx="6631373" cy="453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 descr="Picture 2">
            <a:extLst>
              <a:ext uri="{FF2B5EF4-FFF2-40B4-BE49-F238E27FC236}">
                <a16:creationId xmlns:a16="http://schemas.microsoft.com/office/drawing/2014/main" id="{2078F900-AB79-43F8-A053-D4CB3AD9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3290" y="166644"/>
            <a:ext cx="3860924" cy="2497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00BF5A82-F5D9-4B13-B48C-6E8CA9C53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34044" y="124380"/>
            <a:ext cx="3862326" cy="25155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Picture 4">
            <a:extLst>
              <a:ext uri="{FF2B5EF4-FFF2-40B4-BE49-F238E27FC236}">
                <a16:creationId xmlns:a16="http://schemas.microsoft.com/office/drawing/2014/main" id="{0B74970F-0441-42AA-B67A-E876B5BF7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77928" y="2917978"/>
            <a:ext cx="3897360" cy="2481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5" descr="Picture 5">
            <a:extLst>
              <a:ext uri="{FF2B5EF4-FFF2-40B4-BE49-F238E27FC236}">
                <a16:creationId xmlns:a16="http://schemas.microsoft.com/office/drawing/2014/main" id="{F405B733-7300-4686-B34C-187E62303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52766" y="2916624"/>
            <a:ext cx="3939824" cy="248192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E011440-63D6-466E-A380-D1FB942856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94120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AutoShape 1"/>
          <p:cNvSpPr txBox="1"/>
          <p:nvPr/>
        </p:nvSpPr>
        <p:spPr>
          <a:xfrm>
            <a:off x="4451289" y="4092786"/>
            <a:ext cx="4174551" cy="1597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6800" b="0">
                <a:latin typeface="Kokonor Regular"/>
                <a:ea typeface="Kokonor Regular"/>
                <a:cs typeface="Kokonor Regular"/>
                <a:sym typeface="Kokonor Regular"/>
              </a:defRPr>
            </a:lvl1pPr>
          </a:lstStyle>
          <a:p>
            <a:r>
              <a:t>The End !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DFA048-E1C1-4545-9671-213D2E5019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30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AutoShape 1"/>
          <p:cNvSpPr txBox="1"/>
          <p:nvPr/>
        </p:nvSpPr>
        <p:spPr>
          <a:xfrm>
            <a:off x="1912080" y="852488"/>
            <a:ext cx="5242887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2600" b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Nonlocal </a:t>
            </a:r>
            <a:r>
              <a:rPr dirty="0" err="1"/>
              <a:t>Lagrangian</a:t>
            </a:r>
            <a:endParaRPr dirty="0"/>
          </a:p>
        </p:txBody>
      </p:sp>
      <p:sp>
        <p:nvSpPr>
          <p:cNvPr id="271" name="AutoShape 3"/>
          <p:cNvSpPr txBox="1"/>
          <p:nvPr/>
        </p:nvSpPr>
        <p:spPr>
          <a:xfrm>
            <a:off x="1953895" y="1644808"/>
            <a:ext cx="1454151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2100" b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Motivation:</a:t>
            </a:r>
          </a:p>
        </p:txBody>
      </p:sp>
      <p:sp>
        <p:nvSpPr>
          <p:cNvPr id="272" name="AutoShape 4"/>
          <p:cNvSpPr txBox="1"/>
          <p:nvPr/>
        </p:nvSpPr>
        <p:spPr>
          <a:xfrm>
            <a:off x="2919095" y="2203608"/>
            <a:ext cx="283527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Finite-range-regularisation </a:t>
            </a:r>
          </a:p>
        </p:txBody>
      </p:sp>
      <p:sp>
        <p:nvSpPr>
          <p:cNvPr id="273" name="Line 5"/>
          <p:cNvSpPr/>
          <p:nvPr/>
        </p:nvSpPr>
        <p:spPr>
          <a:xfrm>
            <a:off x="5789295" y="2387758"/>
            <a:ext cx="46831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4" name="AutoShape 6"/>
          <p:cNvSpPr txBox="1"/>
          <p:nvPr/>
        </p:nvSpPr>
        <p:spPr>
          <a:xfrm>
            <a:off x="6462395" y="2203608"/>
            <a:ext cx="216217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Relativistic regulator</a:t>
            </a:r>
          </a:p>
        </p:txBody>
      </p:sp>
      <p:sp>
        <p:nvSpPr>
          <p:cNvPr id="275" name="AutoShape 7"/>
          <p:cNvSpPr txBox="1"/>
          <p:nvPr/>
        </p:nvSpPr>
        <p:spPr>
          <a:xfrm>
            <a:off x="2703195" y="2724308"/>
            <a:ext cx="751205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         Heavy baryon EFT                        Covariant EFT</a:t>
            </a:r>
          </a:p>
        </p:txBody>
      </p:sp>
      <p:sp>
        <p:nvSpPr>
          <p:cNvPr id="276" name="Line 8"/>
          <p:cNvSpPr/>
          <p:nvPr/>
        </p:nvSpPr>
        <p:spPr>
          <a:xfrm>
            <a:off x="5789295" y="2908458"/>
            <a:ext cx="46831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7" name="AutoShape 9"/>
          <p:cNvSpPr txBox="1"/>
          <p:nvPr/>
        </p:nvSpPr>
        <p:spPr>
          <a:xfrm>
            <a:off x="2861944" y="3300572"/>
            <a:ext cx="720249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Gauge symmetry distroyed            Gauge symmetry restored  </a:t>
            </a:r>
          </a:p>
        </p:txBody>
      </p:sp>
      <p:sp>
        <p:nvSpPr>
          <p:cNvPr id="278" name="Line 10"/>
          <p:cNvSpPr/>
          <p:nvPr/>
        </p:nvSpPr>
        <p:spPr>
          <a:xfrm>
            <a:off x="5789295" y="3486308"/>
            <a:ext cx="468314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7999"/>
              </a:srgbClr>
            </a:outerShdw>
          </a:effectLst>
        </p:spPr>
        <p:txBody>
          <a:bodyPr lIns="45719" rIns="45719"/>
          <a:lstStyle/>
          <a:p>
            <a:pPr algn="l" defTabSz="9144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9" name="AutoShape 11"/>
          <p:cNvSpPr txBox="1"/>
          <p:nvPr/>
        </p:nvSpPr>
        <p:spPr>
          <a:xfrm>
            <a:off x="2685732" y="3822858"/>
            <a:ext cx="7529514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Ward identity, Charge conservation, </a:t>
            </a:r>
            <a:r>
              <a:rPr dirty="0" err="1"/>
              <a:t>Renormalised</a:t>
            </a:r>
            <a:r>
              <a:rPr dirty="0"/>
              <a:t> nucleon charge</a:t>
            </a:r>
            <a:endParaRPr lang="en-US" altLang="zh-CN" dirty="0"/>
          </a:p>
          <a:p>
            <a:endParaRPr lang="en-US" sz="600" dirty="0"/>
          </a:p>
          <a:p>
            <a:r>
              <a:rPr lang="en-US" dirty="0"/>
              <a:t>Gauge invariant renormalization method</a:t>
            </a:r>
            <a:endParaRPr dirty="0"/>
          </a:p>
        </p:txBody>
      </p:sp>
      <p:sp>
        <p:nvSpPr>
          <p:cNvPr id="280" name="AutoShape 12"/>
          <p:cNvSpPr txBox="1"/>
          <p:nvPr/>
        </p:nvSpPr>
        <p:spPr>
          <a:xfrm>
            <a:off x="3355657" y="5316920"/>
            <a:ext cx="5424489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Gauge invariant nonlocal </a:t>
            </a:r>
            <a:r>
              <a:rPr dirty="0" err="1"/>
              <a:t>Lagrangian</a:t>
            </a:r>
            <a:endParaRPr dirty="0"/>
          </a:p>
          <a:p>
            <a:pPr algn="l" defTabSz="914400">
              <a:defRPr sz="1000" b="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  <a:p>
            <a:pPr algn="l" defTabSz="914400"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Regulator derived from the </a:t>
            </a:r>
            <a:r>
              <a:rPr dirty="0" err="1"/>
              <a:t>Lagrangian</a:t>
            </a:r>
            <a:endParaRPr dirty="0"/>
          </a:p>
        </p:txBody>
      </p:sp>
      <p:sp>
        <p:nvSpPr>
          <p:cNvPr id="281" name="AutoShape 13"/>
          <p:cNvSpPr txBox="1"/>
          <p:nvPr/>
        </p:nvSpPr>
        <p:spPr>
          <a:xfrm>
            <a:off x="2093595" y="4770820"/>
            <a:ext cx="1190626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2100" b="0">
                <a:solidFill>
                  <a:srgbClr val="FF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Solution</a:t>
            </a:r>
            <a:r>
              <a:rPr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82" name="AutoShape 14"/>
          <p:cNvSpPr txBox="1"/>
          <p:nvPr/>
        </p:nvSpPr>
        <p:spPr>
          <a:xfrm>
            <a:off x="2519208" y="6585108"/>
            <a:ext cx="7512051" cy="84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Make it possible to study hadron structure at relatively large Q^2</a:t>
            </a:r>
          </a:p>
          <a:p>
            <a:pPr algn="l" defTabSz="914400">
              <a:defRPr sz="9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914400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 FFs, PDFs, GPDs, TMDs, … …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39DF93-2AEE-4685-804D-1AF69BB2DC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extLst>
              <a:ext uri="{FF2B5EF4-FFF2-40B4-BE49-F238E27FC236}">
                <a16:creationId xmlns:a16="http://schemas.microsoft.com/office/drawing/2014/main" id="{4517F80A-E105-4AA1-866B-8B53744DE183}"/>
              </a:ext>
            </a:extLst>
          </p:cNvPr>
          <p:cNvSpPr txBox="1"/>
          <p:nvPr/>
        </p:nvSpPr>
        <p:spPr>
          <a:xfrm>
            <a:off x="624705" y="901535"/>
            <a:ext cx="12162382" cy="741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18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Nonlocal: Lorentz invariance, Unitarity, Causality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Lagrangian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relativistic and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Hermitian.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(x) </a:t>
            </a:r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(x) A(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x+a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F(a) da = </a:t>
            </a:r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 φ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(x) A(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x+a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F(a) da </a:t>
            </a:r>
          </a:p>
          <a:p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(x) = </a:t>
            </a:r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𝜙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x+b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G(b) 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particle is not a point one.</a:t>
            </a:r>
          </a:p>
          <a:p>
            <a:endParaRPr lang="en-US" altLang="zh-CN" sz="2800" dirty="0">
              <a:latin typeface="Cambria Math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 φ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(x) A(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x+a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F(a) da = </a:t>
            </a:r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 ∫</a:t>
            </a:r>
            <a:r>
              <a:rPr lang="zh-CN" altLang="en-US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𝜙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x+b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x+a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F(a) G(b) da 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= </a:t>
            </a:r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 ∫</a:t>
            </a:r>
            <a:r>
              <a:rPr lang="zh-CN" altLang="en-US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𝜙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y+a-b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F(a) G(b) da 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= </a:t>
            </a:r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 ∫</a:t>
            </a:r>
            <a:r>
              <a:rPr lang="zh-CN" altLang="en-US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𝜙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altLang="zh-CN" sz="2800" dirty="0"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y+a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’) F(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a’+b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’) G(a’-b’) da’ 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a’+b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’) G(a’-b’) </a:t>
            </a:r>
            <a:r>
              <a:rPr lang="en-US" altLang="zh-CN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= delta (a’)</a:t>
            </a:r>
          </a:p>
          <a:p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F(p) G(q) exp[b’(p-q)] exp[a’(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p+q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)]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dq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∫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F(p) G(p) exp[2a’p]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delta(a’)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F(p) G(p) = 1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0A533-5B4F-46D5-AF3F-997F065FF3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2914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0217" y="1161853"/>
            <a:ext cx="5824886" cy="70713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AutoShape 6"/>
          <p:cNvSpPr txBox="1"/>
          <p:nvPr/>
        </p:nvSpPr>
        <p:spPr>
          <a:xfrm>
            <a:off x="1196437" y="628061"/>
            <a:ext cx="4407747" cy="4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Local interaction including pi meson</a:t>
            </a:r>
          </a:p>
        </p:txBody>
      </p:sp>
      <p:pic>
        <p:nvPicPr>
          <p:cNvPr id="296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3406" y="2703004"/>
            <a:ext cx="8082479" cy="1140155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AutoShape 8"/>
          <p:cNvSpPr txBox="1"/>
          <p:nvPr/>
        </p:nvSpPr>
        <p:spPr>
          <a:xfrm>
            <a:off x="1247076" y="2051246"/>
            <a:ext cx="4644814" cy="4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Corresponding nonlocal Lagrangian</a:t>
            </a:r>
          </a:p>
        </p:txBody>
      </p:sp>
      <p:pic>
        <p:nvPicPr>
          <p:cNvPr id="29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0265" y="4396595"/>
            <a:ext cx="6044270" cy="63021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AutoShape 10"/>
          <p:cNvSpPr txBox="1"/>
          <p:nvPr/>
        </p:nvSpPr>
        <p:spPr>
          <a:xfrm>
            <a:off x="1309044" y="3984601"/>
            <a:ext cx="2825709" cy="4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Local EM interaction</a:t>
            </a:r>
          </a:p>
        </p:txBody>
      </p:sp>
      <p:sp>
        <p:nvSpPr>
          <p:cNvPr id="300" name="AutoShape 11"/>
          <p:cNvSpPr txBox="1"/>
          <p:nvPr/>
        </p:nvSpPr>
        <p:spPr>
          <a:xfrm>
            <a:off x="1285951" y="5202591"/>
            <a:ext cx="4668664" cy="4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Corresponding nonlocal EM interaction</a:t>
            </a:r>
          </a:p>
        </p:txBody>
      </p:sp>
      <p:pic>
        <p:nvPicPr>
          <p:cNvPr id="301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6979" y="5802069"/>
            <a:ext cx="8590842" cy="585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04007" y="7146713"/>
            <a:ext cx="7600626" cy="585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19434" y="8123766"/>
            <a:ext cx="8609090" cy="611975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AutoShape 13"/>
          <p:cNvSpPr txBox="1"/>
          <p:nvPr/>
        </p:nvSpPr>
        <p:spPr>
          <a:xfrm>
            <a:off x="1316846" y="6607763"/>
            <a:ext cx="4003525" cy="4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EM currents with pi meson: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A6F357-F77D-48D2-BC89-45720ED243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273" y="1643446"/>
            <a:ext cx="8164254" cy="586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2700" y="2513581"/>
            <a:ext cx="3172320" cy="390713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AutoShape 12"/>
          <p:cNvSpPr txBox="1"/>
          <p:nvPr/>
        </p:nvSpPr>
        <p:spPr>
          <a:xfrm>
            <a:off x="887677" y="849080"/>
            <a:ext cx="8237201" cy="4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 Lagrangian is gauge invariant under the following transformation: </a:t>
            </a:r>
          </a:p>
        </p:txBody>
      </p:sp>
      <p:pic>
        <p:nvPicPr>
          <p:cNvPr id="310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4316" y="4489043"/>
            <a:ext cx="4859868" cy="276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02694" y="4453272"/>
            <a:ext cx="242148" cy="27770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AutoShape 6"/>
          <p:cNvSpPr txBox="1"/>
          <p:nvPr/>
        </p:nvSpPr>
        <p:spPr>
          <a:xfrm>
            <a:off x="7632988" y="4365219"/>
            <a:ext cx="1581201" cy="415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21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= 1</a:t>
            </a:r>
          </a:p>
        </p:txBody>
      </p:sp>
      <p:sp>
        <p:nvSpPr>
          <p:cNvPr id="313" name="AutoShape 7"/>
          <p:cNvSpPr txBox="1"/>
          <p:nvPr/>
        </p:nvSpPr>
        <p:spPr>
          <a:xfrm>
            <a:off x="1128507" y="3719047"/>
            <a:ext cx="2704359" cy="40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>
            <a:lvl1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Parameters:</a:t>
            </a:r>
          </a:p>
        </p:txBody>
      </p:sp>
      <p:sp>
        <p:nvSpPr>
          <p:cNvPr id="318" name="AutoShape 12"/>
          <p:cNvSpPr txBox="1"/>
          <p:nvPr/>
        </p:nvSpPr>
        <p:spPr>
          <a:xfrm>
            <a:off x="1453004" y="6218654"/>
            <a:ext cx="10335898" cy="427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/>
          <a:p>
            <a:pPr algn="l" defTabSz="1300480">
              <a:defRPr sz="2200" b="0" i="1">
                <a:latin typeface="Helvetica"/>
                <a:ea typeface="Helvetica"/>
                <a:cs typeface="Helvetica"/>
                <a:sym typeface="Helvetica"/>
              </a:defRPr>
            </a:pPr>
            <a:r>
              <a:t>c</a:t>
            </a:r>
            <a:r>
              <a:rPr sz="1400"/>
              <a:t>1</a:t>
            </a:r>
            <a:r>
              <a:rPr sz="1800"/>
              <a:t> , </a:t>
            </a:r>
            <a:r>
              <a:t>c</a:t>
            </a:r>
            <a:r>
              <a:rPr sz="1400"/>
              <a:t>2</a:t>
            </a:r>
            <a:r>
              <a:t> </a:t>
            </a:r>
            <a:r>
              <a:rPr sz="2000" i="0"/>
              <a:t>are determined by the proton and neutron magnetic moments 2.79 and -1.91.</a:t>
            </a:r>
          </a:p>
        </p:txBody>
      </p:sp>
      <p:sp>
        <p:nvSpPr>
          <p:cNvPr id="319" name="AutoShape 13"/>
          <p:cNvSpPr txBox="1"/>
          <p:nvPr/>
        </p:nvSpPr>
        <p:spPr>
          <a:xfrm>
            <a:off x="2713545" y="7157008"/>
            <a:ext cx="7037200" cy="465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5" tIns="48765" rIns="48765" bIns="48765">
            <a:spAutoFit/>
          </a:bodyPr>
          <a:lstStyle/>
          <a:p>
            <a:pPr algn="l" defTabSz="1300480">
              <a:defRPr sz="2000" b="0">
                <a:latin typeface="Helvetica"/>
                <a:ea typeface="Helvetica"/>
                <a:cs typeface="Helvetica"/>
                <a:sym typeface="Helvetica"/>
              </a:defRPr>
            </a:pPr>
            <a:r>
              <a:t>Parameters in traditional ChPT:  </a:t>
            </a:r>
            <a:r>
              <a:rPr sz="2400"/>
              <a:t>c</a:t>
            </a:r>
            <a:r>
              <a:rPr sz="1400"/>
              <a:t>1,  </a:t>
            </a:r>
            <a:r>
              <a:rPr sz="2400"/>
              <a:t>c</a:t>
            </a:r>
            <a:r>
              <a:rPr sz="1400"/>
              <a:t>2,  </a:t>
            </a:r>
            <a:r>
              <a:rPr sz="2400"/>
              <a:t>c</a:t>
            </a:r>
            <a:r>
              <a:rPr sz="1400"/>
              <a:t>3,  </a:t>
            </a:r>
            <a:r>
              <a:rPr sz="2400"/>
              <a:t>c</a:t>
            </a:r>
            <a:r>
              <a:rPr sz="1400"/>
              <a:t>4,  </a:t>
            </a:r>
            <a:r>
              <a:rPr sz="2400"/>
              <a:t>c</a:t>
            </a:r>
            <a:r>
              <a:rPr sz="1400"/>
              <a:t>5,  </a:t>
            </a:r>
            <a:r>
              <a:rPr sz="2400"/>
              <a:t>c</a:t>
            </a:r>
            <a:r>
              <a:rPr sz="1400"/>
              <a:t>6</a:t>
            </a:r>
          </a:p>
        </p:txBody>
      </p:sp>
      <p:pic>
        <p:nvPicPr>
          <p:cNvPr id="16" name="图片 5" descr="图片 5">
            <a:extLst>
              <a:ext uri="{FF2B5EF4-FFF2-40B4-BE49-F238E27FC236}">
                <a16:creationId xmlns:a16="http://schemas.microsoft.com/office/drawing/2014/main" id="{F0C79B5D-8C10-4DB2-B770-4020A3D6A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82977" y="5369411"/>
            <a:ext cx="1899833" cy="356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图片 6" descr="图片 6">
            <a:extLst>
              <a:ext uri="{FF2B5EF4-FFF2-40B4-BE49-F238E27FC236}">
                <a16:creationId xmlns:a16="http://schemas.microsoft.com/office/drawing/2014/main" id="{E801F46C-76AC-4D82-9AAD-BBCF54E03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26481" y="5321137"/>
            <a:ext cx="1449871" cy="424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图片 7" descr="图片 7">
            <a:extLst>
              <a:ext uri="{FF2B5EF4-FFF2-40B4-BE49-F238E27FC236}">
                <a16:creationId xmlns:a16="http://schemas.microsoft.com/office/drawing/2014/main" id="{2C4F06B7-061E-44AA-BA0B-61E76D2171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81357" y="5169581"/>
            <a:ext cx="1599857" cy="6686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8E98D2-98DF-49D3-9528-53E9E68010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AutoShape 1"/>
          <p:cNvSpPr txBox="1"/>
          <p:nvPr/>
        </p:nvSpPr>
        <p:spPr>
          <a:xfrm>
            <a:off x="893064" y="1038995"/>
            <a:ext cx="4243531" cy="808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766" tIns="48766" rIns="48766" bIns="48766">
            <a:spAutoFit/>
          </a:bodyPr>
          <a:lstStyle/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Parton distribution functions</a:t>
            </a:r>
          </a:p>
          <a:p>
            <a:pPr algn="l" defTabSz="1300480"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Splitting functions</a:t>
            </a:r>
          </a:p>
        </p:txBody>
      </p:sp>
      <p:pic>
        <p:nvPicPr>
          <p:cNvPr id="348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1088" y="2935853"/>
            <a:ext cx="5608321" cy="322570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文本框 4"/>
          <p:cNvSpPr txBox="1"/>
          <p:nvPr/>
        </p:nvSpPr>
        <p:spPr>
          <a:xfrm>
            <a:off x="1802340" y="2060278"/>
            <a:ext cx="2424979" cy="41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One loop diagrams:</a:t>
            </a:r>
          </a:p>
        </p:txBody>
      </p:sp>
      <p:pic>
        <p:nvPicPr>
          <p:cNvPr id="35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1279" y="6558593"/>
            <a:ext cx="7938455" cy="157247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0717C2F-6A63-4757-86BC-6429083DF9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图片 17" descr="图片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3808" y="2164688"/>
            <a:ext cx="6537597" cy="1493393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文本框 19"/>
          <p:cNvSpPr txBox="1"/>
          <p:nvPr/>
        </p:nvSpPr>
        <p:spPr>
          <a:xfrm>
            <a:off x="1587474" y="1435852"/>
            <a:ext cx="2679308" cy="41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Delta function terms:</a:t>
            </a:r>
          </a:p>
        </p:txBody>
      </p:sp>
      <p:pic>
        <p:nvPicPr>
          <p:cNvPr id="11" name="图片 3" descr="图片 3">
            <a:extLst>
              <a:ext uri="{FF2B5EF4-FFF2-40B4-BE49-F238E27FC236}">
                <a16:creationId xmlns:a16="http://schemas.microsoft.com/office/drawing/2014/main" id="{7EBA05B5-F2A2-47C9-9239-18DA820C1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3339" y="4429461"/>
            <a:ext cx="7307882" cy="1195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23410F42-A5F7-4A81-8ADC-91DF178201A9}"/>
              </a:ext>
            </a:extLst>
          </p:cNvPr>
          <p:cNvSpPr txBox="1"/>
          <p:nvPr/>
        </p:nvSpPr>
        <p:spPr>
          <a:xfrm>
            <a:off x="1641855" y="4480559"/>
            <a:ext cx="2019070" cy="41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End-point term:</a:t>
            </a:r>
          </a:p>
        </p:txBody>
      </p:sp>
      <p:pic>
        <p:nvPicPr>
          <p:cNvPr id="13" name="图片 5" descr="图片 5">
            <a:extLst>
              <a:ext uri="{FF2B5EF4-FFF2-40B4-BE49-F238E27FC236}">
                <a16:creationId xmlns:a16="http://schemas.microsoft.com/office/drawing/2014/main" id="{269287C7-A403-49D6-99F4-76C90328B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84793" y="6159399"/>
            <a:ext cx="8464974" cy="119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文本框 6">
            <a:extLst>
              <a:ext uri="{FF2B5EF4-FFF2-40B4-BE49-F238E27FC236}">
                <a16:creationId xmlns:a16="http://schemas.microsoft.com/office/drawing/2014/main" id="{69B3A035-67DA-46DF-8A37-6478DB6409F4}"/>
              </a:ext>
            </a:extLst>
          </p:cNvPr>
          <p:cNvSpPr txBox="1"/>
          <p:nvPr/>
        </p:nvSpPr>
        <p:spPr>
          <a:xfrm>
            <a:off x="1701011" y="6311290"/>
            <a:ext cx="1475381" cy="41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1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Local limit: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565D58-5E8D-45BD-A101-87ABD1141F1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zh-CN" alt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615</Words>
  <Application>Microsoft Office PowerPoint</Application>
  <PresentationFormat>自定义</PresentationFormat>
  <Paragraphs>123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Helvetica Light</vt:lpstr>
      <vt:lpstr>Helvetica Neue</vt:lpstr>
      <vt:lpstr>Helvetica Neue Light</vt:lpstr>
      <vt:lpstr>Helvetica Neue Medium</vt:lpstr>
      <vt:lpstr>Helvetica Neue Thin</vt:lpstr>
      <vt:lpstr>Kokonor Regular</vt:lpstr>
      <vt:lpstr>华文楷体</vt:lpstr>
      <vt:lpstr>Arial</vt:lpstr>
      <vt:lpstr>Calibri</vt:lpstr>
      <vt:lpstr>Cambria Math</vt:lpstr>
      <vt:lpstr>Helvetica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wangping</cp:lastModifiedBy>
  <cp:revision>29</cp:revision>
  <dcterms:modified xsi:type="dcterms:W3CDTF">2026-02-25T04:59:44Z</dcterms:modified>
</cp:coreProperties>
</file>