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1515" r:id="rId7"/>
    <p:sldId id="1516" r:id="rId8"/>
    <p:sldId id="1517" r:id="rId9"/>
    <p:sldId id="1518" r:id="rId10"/>
    <p:sldId id="1519" r:id="rId11"/>
    <p:sldId id="1520" r:id="rId12"/>
    <p:sldId id="1521" r:id="rId13"/>
    <p:sldId id="1522" r:id="rId14"/>
    <p:sldId id="1523" r:id="rId15"/>
    <p:sldId id="1524" r:id="rId16"/>
    <p:sldId id="1525" r:id="rId17"/>
    <p:sldId id="1526" r:id="rId18"/>
    <p:sldId id="1509" r:id="rId19"/>
    <p:sldId id="1527" r:id="rId20"/>
    <p:sldId id="1528" r:id="rId21"/>
    <p:sldId id="1539" r:id="rId22"/>
    <p:sldId id="1529" r:id="rId23"/>
    <p:sldId id="1540" r:id="rId24"/>
    <p:sldId id="1541" r:id="rId25"/>
    <p:sldId id="1542" r:id="rId26"/>
    <p:sldId id="1543" r:id="rId27"/>
    <p:sldId id="1544" r:id="rId28"/>
    <p:sldId id="1545" r:id="rId29"/>
    <p:sldId id="1546" r:id="rId30"/>
    <p:sldId id="1530" r:id="rId31"/>
    <p:sldId id="1547" r:id="rId32"/>
    <p:sldId id="1531" r:id="rId33"/>
    <p:sldId id="1534" r:id="rId34"/>
    <p:sldId id="1533" r:id="rId35"/>
    <p:sldId id="1536" r:id="rId36"/>
    <p:sldId id="1537" r:id="rId37"/>
    <p:sldId id="154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8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anchor="t">
            <a:normAutofit/>
          </a:bodyPr>
          <a:lstStyle>
            <a:lvl1pPr algn="l"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anchor="b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B902-09B5-4324-8310-59625360F035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9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8A60B404-9532-4DA8-8A40-EC339A5BE635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2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1598"/>
            <a:ext cx="11924209" cy="528186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776036"/>
            <a:ext cx="11924209" cy="5676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A364-A39C-470E-B89A-9BD899585684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26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6123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9CE-4771-4BFA-AD70-0E51ABA58D6D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5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4242-8CA0-457D-B3B1-7D78B4164321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0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6F41-6645-4089-A6BB-7B692A44A4CC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41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73AF-3955-4569-8B4F-B329360A9CBD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6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276D-BBED-48BC-B459-1E9A16CF46CD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8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8C57-8E3B-4697-92F8-0ED9B71F7E17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11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C593-EA98-4C39-A75F-3F3A9C691019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12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8FACD271-2BB0-4C13-9E3A-50B90F57CA5B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1A11-88E2-4BD0-90A5-503C684B9CC0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5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4109C0-CC82-467C-B6E8-62D4D3634E2A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0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1A5F77D0-C28E-4573-88F0-0A30FF98888E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17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1F1191D-5EC4-40DF-9DB6-A6385AB88B55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9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468DAA-49F6-4492-82E6-75555EB31418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44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41D22668-A3AE-429F-A351-A1583BA90793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0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B3A2E2B-8F4D-437C-9F55-5E913AFC716A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46C70014-48FC-4647-9615-BBD39F98887D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2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C089F4EF-3CDF-46D7-ADF4-3A52C84FD8BE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82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635C43F-DBB1-4D83-B442-E1529AA900C2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33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D13F81E-C5BD-4314-B9B9-AAE2702F29D2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3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9A73-9EF0-435E-951F-A4ACE59FBD85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95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C146-0A20-4029-98D5-9A42EEDF8B24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200"/>
            </a:lvl3pPr>
            <a:lvl4pPr marL="685800" indent="0">
              <a:buFont typeface="Arial" panose="020B0604020202020204" pitchFamily="34" charset="0"/>
              <a:buNone/>
              <a:defRPr sz="1100"/>
            </a:lvl4pPr>
            <a:lvl5pPr marL="9144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88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2A2F-57DF-45DA-A7E9-678FD33267B9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19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9128053F-E531-4885-B604-CF1A6DEEE405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81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5" y="1828800"/>
            <a:ext cx="6172200" cy="4425696"/>
          </a:xfrm>
          <a:blipFill dpi="0" rotWithShape="1"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791B-F730-470C-BD5E-FFF8D449589F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67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8" y="2290890"/>
            <a:ext cx="4672584" cy="4041648"/>
          </a:xfrm>
          <a:blipFill dpi="0" rotWithShape="1"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FE0C-303A-49D2-B22C-9FE8AE7D9EF1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0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59A7-84EB-4384-87AF-59CC16704CF8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07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496" y="566928"/>
            <a:ext cx="10826496" cy="4334256"/>
          </a:xfrm>
        </p:spPr>
        <p:txBody>
          <a:bodyPr anchor="b">
            <a:normAutofit/>
          </a:bodyPr>
          <a:lstStyle>
            <a:lvl1pPr algn="l">
              <a:defRPr sz="2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944" y="4718304"/>
            <a:ext cx="5897880" cy="1353312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3D17-73C9-402C-91E7-BA73E6829C50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6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03504"/>
            <a:ext cx="10543032" cy="4206240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7CDD-9512-40CC-9351-FC0DE186CFBD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60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03504"/>
            <a:ext cx="10543032" cy="4206240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3EFCC7-B7E8-4ABE-BBCB-C75FD27800CD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96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35E4-737B-43D4-B991-92C3D63DE68F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31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2BE8CE-6011-4887-8688-8D57691F11AD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8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0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4972" y="5428752"/>
            <a:ext cx="9043508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035D-22A0-4334-A9AE-2457016C8B47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6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E66BBE-3119-84C9-214F-FCCB3DF5A6F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0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5064" y="5349240"/>
            <a:ext cx="9043416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7CA6-BC1D-429A-A289-4E939E49554A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24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1234440"/>
            <a:ext cx="8961120" cy="316992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4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651" y="5669280"/>
            <a:ext cx="8807117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18BD-2BA9-41CB-AB89-625779A7563D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02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5B10-D26A-480A-9509-A9831C5E60D8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83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B42A-67CE-499B-A4FA-7D4E4469B142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581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5040-F7E0-40EC-B8E9-CED28200FAA3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69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F128-BAC7-4E0D-8F77-28A571D93B6F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74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EA1-DD0C-4B8D-8364-52024B4530F1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99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7344-9CC7-412D-8C20-072BE86D5A11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21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7342307" cy="1133856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87AA-E4E6-4FC1-BAD8-09A952212C58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2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86426EA-0386-4881-8D6D-3F08C95C4A7F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51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F65F-0E21-48DE-8D75-4BF66A547E8E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3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anchor="t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1FE1A989-42EF-40B2-87AB-6941C231CD4A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67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>
            <a:lvl1pPr algn="l">
              <a:defRPr sz="7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7A0-B9EE-41A8-8016-28E5803F20B2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09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>
            <a:lvl1pPr algn="l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" y="484632"/>
            <a:ext cx="7772400" cy="59436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7A0-B9EE-41A8-8016-28E5803F20B2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79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B404-9532-4DA8-8A40-EC339A5BE635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0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291CE83-67BA-4B15-B48A-7DC5C0636664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8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61" r:id="rId3"/>
    <p:sldLayoutId id="2147483712" r:id="rId4"/>
    <p:sldLayoutId id="2147483698" r:id="rId5"/>
    <p:sldLayoutId id="2147483728" r:id="rId6"/>
    <p:sldLayoutId id="2147483735" r:id="rId7"/>
    <p:sldLayoutId id="2147483758" r:id="rId8"/>
    <p:sldLayoutId id="2147483710" r:id="rId9"/>
    <p:sldLayoutId id="2147483755" r:id="rId10"/>
    <p:sldLayoutId id="2147483713" r:id="rId11"/>
    <p:sldLayoutId id="2147483729" r:id="rId12"/>
    <p:sldLayoutId id="2147483662" r:id="rId13"/>
    <p:sldLayoutId id="2147483679" r:id="rId14"/>
    <p:sldLayoutId id="2147483680" r:id="rId15"/>
    <p:sldLayoutId id="2147483681" r:id="rId16"/>
    <p:sldLayoutId id="2147483682" r:id="rId17"/>
    <p:sldLayoutId id="2147483706" r:id="rId18"/>
    <p:sldLayoutId id="2147483689" r:id="rId19"/>
    <p:sldLayoutId id="2147483690" r:id="rId20"/>
    <p:sldLayoutId id="2147483707" r:id="rId21"/>
    <p:sldLayoutId id="2147483708" r:id="rId22"/>
    <p:sldLayoutId id="2147483692" r:id="rId23"/>
    <p:sldLayoutId id="2147483691" r:id="rId24"/>
    <p:sldLayoutId id="2147483732" r:id="rId25"/>
    <p:sldLayoutId id="2147483733" r:id="rId26"/>
    <p:sldLayoutId id="2147483731" r:id="rId27"/>
    <p:sldLayoutId id="2147483730" r:id="rId28"/>
    <p:sldLayoutId id="2147483694" r:id="rId29"/>
    <p:sldLayoutId id="2147483726" r:id="rId30"/>
    <p:sldLayoutId id="2147483693" r:id="rId31"/>
    <p:sldLayoutId id="2147483711" r:id="rId32"/>
    <p:sldLayoutId id="2147483672" r:id="rId33"/>
    <p:sldLayoutId id="2147483673" r:id="rId34"/>
    <p:sldLayoutId id="2147483696" r:id="rId35"/>
    <p:sldLayoutId id="2147483752" r:id="rId36"/>
    <p:sldLayoutId id="2147483754" r:id="rId37"/>
    <p:sldLayoutId id="2147483753" r:id="rId38"/>
    <p:sldLayoutId id="2147483750" r:id="rId39"/>
    <p:sldLayoutId id="2147483742" r:id="rId40"/>
    <p:sldLayoutId id="2147483743" r:id="rId41"/>
    <p:sldLayoutId id="2147483740" r:id="rId42"/>
    <p:sldLayoutId id="2147483664" r:id="rId43"/>
    <p:sldLayoutId id="2147483665" r:id="rId44"/>
    <p:sldLayoutId id="2147483666" r:id="rId45"/>
    <p:sldLayoutId id="2147483667" r:id="rId46"/>
    <p:sldLayoutId id="2147483668" r:id="rId47"/>
    <p:sldLayoutId id="2147483669" r:id="rId48"/>
    <p:sldLayoutId id="2147483685" r:id="rId49"/>
    <p:sldLayoutId id="2147483687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dpiasec@ncsu.edu" TargetMode="Externa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quant-ph?searchtype=author&amp;query=Ivanov,+M+Y" TargetMode="External"/><Relationship Id="rId3" Type="http://schemas.openxmlformats.org/officeDocument/2006/relationships/hyperlink" Target="https://arxiv.org/search/hep-ph?searchtype=author&amp;query=Piasecki,+D+W" TargetMode="External"/><Relationship Id="rId7" Type="http://schemas.openxmlformats.org/officeDocument/2006/relationships/hyperlink" Target="https://arxiv.org/search/quant-ph?searchtype=author&amp;query=Lompay,+R+R" TargetMode="External"/><Relationship Id="rId2" Type="http://schemas.openxmlformats.org/officeDocument/2006/relationships/hyperlink" Target="https://arxiv.org/search/hep-ph?searchtype=author&amp;query=Ji,+C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arxiv.org/search/quant-ph?searchtype=author&amp;query=Cabrera,+R" TargetMode="External"/><Relationship Id="rId11" Type="http://schemas.openxmlformats.org/officeDocument/2006/relationships/hyperlink" Target="https://www.wired.com/sponsored/story/a-path-to-breaking-up-forever-chemicals/" TargetMode="External"/><Relationship Id="rId5" Type="http://schemas.openxmlformats.org/officeDocument/2006/relationships/hyperlink" Target="https://arxiv.org/search/quant-ph?searchtype=author&amp;query=Bondar,+D+I" TargetMode="External"/><Relationship Id="rId10" Type="http://schemas.openxmlformats.org/officeDocument/2006/relationships/hyperlink" Target="https://en.wikipedia.org/wiki/Light_cone#/media/File:World_line.svg" TargetMode="External"/><Relationship Id="rId4" Type="http://schemas.openxmlformats.org/officeDocument/2006/relationships/hyperlink" Target="https://arxiv.org/search/quant-ph?searchtype=author&amp;query=Piasecki,+D" TargetMode="External"/><Relationship Id="rId9" Type="http://schemas.openxmlformats.org/officeDocument/2006/relationships/hyperlink" Target="https://arxiv.org/search/quant-ph?searchtype=author&amp;query=Rabitz,+H+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321A2-65AC-4C18-CA75-0FB5084CA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haroni" panose="020F0502020204030204" pitchFamily="2" charset="-79"/>
                <a:cs typeface="Aharoni" panose="020F0502020204030204" pitchFamily="2" charset="-79"/>
              </a:rPr>
              <a:t>Koopman-</a:t>
            </a:r>
            <a:br>
              <a:rPr lang="en-US" dirty="0">
                <a:latin typeface="Aharoni" panose="020F0502020204030204" pitchFamily="2" charset="-79"/>
                <a:cs typeface="Aharoni" panose="020F0502020204030204" pitchFamily="2" charset="-79"/>
              </a:rPr>
            </a:br>
            <a:r>
              <a:rPr lang="en-US" dirty="0">
                <a:latin typeface="Aharoni" panose="020F0502020204030204" pitchFamily="2" charset="-79"/>
                <a:cs typeface="Aharoni" panose="020F0502020204030204" pitchFamily="2" charset="-79"/>
              </a:rPr>
              <a:t>von Neumann</a:t>
            </a:r>
            <a:br>
              <a:rPr lang="en-US" dirty="0">
                <a:latin typeface="Aharoni" panose="020F0502020204030204" pitchFamily="2" charset="-79"/>
                <a:cs typeface="Aharoni" panose="020F0502020204030204" pitchFamily="2" charset="-79"/>
              </a:rPr>
            </a:br>
            <a:r>
              <a:rPr lang="en-US" dirty="0">
                <a:latin typeface="Aharoni" panose="020F0502020204030204" pitchFamily="2" charset="-79"/>
                <a:cs typeface="Aharoni" panose="020F0502020204030204" pitchFamily="2" charset="-79"/>
              </a:rPr>
              <a:t>Field Theory</a:t>
            </a:r>
            <a:br>
              <a:rPr lang="en-US" dirty="0">
                <a:latin typeface="Aharoni" panose="020F0502020204030204" pitchFamily="2" charset="-79"/>
                <a:cs typeface="Aharoni" panose="020F0502020204030204" pitchFamily="2" charset="-79"/>
              </a:rPr>
            </a:br>
            <a:br>
              <a:rPr lang="en-US" dirty="0">
                <a:latin typeface="Aharoni" panose="020F0502020204030204" pitchFamily="2" charset="-79"/>
                <a:cs typeface="Aharoni" panose="020F0502020204030204" pitchFamily="2" charset="-79"/>
              </a:rPr>
            </a:br>
            <a:br>
              <a:rPr lang="en-US" dirty="0">
                <a:latin typeface="Aharoni" panose="020F0502020204030204" pitchFamily="2" charset="-79"/>
                <a:cs typeface="Aharoni" panose="020F0502020204030204" pitchFamily="2" charset="-79"/>
              </a:rPr>
            </a:br>
            <a:r>
              <a:rPr lang="en-US" sz="2700" dirty="0">
                <a:latin typeface="Aharoni" panose="020F0502020204030204" pitchFamily="2" charset="-79"/>
                <a:cs typeface="Aharoni" panose="020F0502020204030204" pitchFamily="2" charset="-79"/>
              </a:rPr>
              <a:t>Dirac Algebra, Spinors, Pauli matrices, and other tools for </a:t>
            </a:r>
            <a:r>
              <a:rPr lang="en-US" sz="2700" i="1" dirty="0">
                <a:latin typeface="Aharoni" panose="020F0502020204030204" pitchFamily="2" charset="-79"/>
                <a:cs typeface="Aharoni" panose="020F0502020204030204" pitchFamily="2" charset="-79"/>
              </a:rPr>
              <a:t>relativistic classical mechanics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2FA3257-663D-61CE-A5D5-22B53DB71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/>
          <a:lstStyle/>
          <a:p>
            <a:r>
              <a:rPr lang="en-US" dirty="0"/>
              <a:t>Presented by Daniel Piasecki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D494098-9775-5ECF-5F42-579AA5FACC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r="22969"/>
          <a:stretch>
            <a:fillRect/>
          </a:stretch>
        </p:blipFill>
        <p:spPr>
          <a:prstGeom prst="rect">
            <a:avLst/>
          </a:prstGeom>
          <a:blipFill dpi="0"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06996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58FB3-FE99-03ED-6F22-9D68ADE13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8F13-6437-64A3-1E5B-D117A78AB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411480"/>
            <a:ext cx="11208173" cy="3739896"/>
          </a:xfrm>
        </p:spPr>
        <p:txBody>
          <a:bodyPr anchor="t">
            <a:normAutofit/>
          </a:bodyPr>
          <a:lstStyle/>
          <a:p>
            <a:r>
              <a:rPr lang="en-US" sz="3600" dirty="0"/>
              <a:t>Hidden Variables… for Classical Mechanics (instead of for Quantum Mechanics)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E9E74-ADD3-CAA0-F545-C2BF06868AAF}"/>
              </a:ext>
            </a:extLst>
          </p:cNvPr>
          <p:cNvSpPr txBox="1"/>
          <p:nvPr/>
        </p:nvSpPr>
        <p:spPr>
          <a:xfrm>
            <a:off x="453495" y="1854200"/>
            <a:ext cx="97898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The “hidden variables” of Classical Mechanics,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x and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p, are actually well-known in QM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They happen to be the </a:t>
            </a:r>
            <a:r>
              <a:rPr lang="en-US" i="1" dirty="0">
                <a:latin typeface="Book Antiqua" panose="02040602050305030304" pitchFamily="18" charset="0"/>
                <a:cs typeface="Arial" panose="020B0604020202020204" pitchFamily="34" charset="0"/>
              </a:rPr>
              <a:t>Bopp Operators 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of Phase Space Quantum Mechanics: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They can also be thought of as the inverse Fourier space of classical position and momentum: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4EFF07-767A-5E6F-E37C-184FEBE51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18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C7F91A-2CD5-DEBA-8749-E32A1648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913" y="3140076"/>
            <a:ext cx="6956174" cy="844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A082E2-C523-3CB6-F68B-9D296D55B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244" y="4806270"/>
            <a:ext cx="5787202" cy="15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9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B82E3-7F7F-DDAF-503A-1E808566F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6EB3-D74D-6874-A976-C5E420FD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/>
          <a:p>
            <a:r>
              <a:rPr lang="en-US" sz="2700" dirty="0"/>
              <a:t>Some Results of Nonrelativistic Koopman Theory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9A47F-B7F9-F66A-B45F-EA0FC89A95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17"/>
          <a:stretch>
            <a:fillRect/>
          </a:stretch>
        </p:blipFill>
        <p:spPr>
          <a:xfrm>
            <a:off x="-1" y="3079730"/>
            <a:ext cx="12192000" cy="377827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652A7-567E-4DC2-101E-5597CC6FB8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latin typeface="Book Antiqua" panose="02040602050305030304" pitchFamily="18" charset="0"/>
              </a:rPr>
              <a:t>Double Slit Experiment: Classical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76344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E5A51-FDF9-BD20-C0C4-7151BE889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896E-5A27-741A-C778-5EAAF240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/>
          <a:p>
            <a:r>
              <a:rPr lang="en-US" sz="3000"/>
              <a:t>Some Results of Nonrelativistic Koopman Theory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726A4-CCC9-94E4-AFA2-D87E69803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98" y="0"/>
            <a:ext cx="11305202" cy="463513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DB76-F149-CE69-C9DF-C0469D8193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err="1">
                <a:latin typeface="Book Antiqua" panose="02040602050305030304" pitchFamily="18" charset="0"/>
              </a:rPr>
              <a:t>Aharanov</a:t>
            </a:r>
            <a:r>
              <a:rPr lang="en-US" b="1" i="1" dirty="0">
                <a:latin typeface="Book Antiqua" panose="02040602050305030304" pitchFamily="18" charset="0"/>
              </a:rPr>
              <a:t>-Bohm Effect:  No effect on Koopman wavefunction</a:t>
            </a:r>
          </a:p>
        </p:txBody>
      </p:sp>
    </p:spTree>
    <p:extLst>
      <p:ext uri="{BB962C8B-B14F-4D97-AF65-F5344CB8AC3E}">
        <p14:creationId xmlns:p14="http://schemas.microsoft.com/office/powerpoint/2010/main" val="185657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75C84-5C2B-5EE2-5806-0BA23AC39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95CA-53A0-3A8B-4DC4-134EB20C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215505"/>
            <a:ext cx="10574867" cy="1390330"/>
          </a:xfrm>
        </p:spPr>
        <p:txBody>
          <a:bodyPr anchor="t">
            <a:normAutofit/>
          </a:bodyPr>
          <a:lstStyle/>
          <a:p>
            <a:r>
              <a:rPr lang="en-US" sz="3000" dirty="0"/>
              <a:t>Some Results of Nonrelativistic Koopman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AFB94-1745-42FC-C315-2C2BA6849F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6399" y="1016900"/>
            <a:ext cx="6400800" cy="1390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>
                <a:latin typeface="Book Antiqua" panose="02040602050305030304" pitchFamily="18" charset="0"/>
              </a:rPr>
              <a:t>Wigner Function:  Natural setting in Koopman Theory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383EA-611F-1F0A-5510-0492D8943C50}"/>
              </a:ext>
            </a:extLst>
          </p:cNvPr>
          <p:cNvSpPr txBox="1"/>
          <p:nvPr/>
        </p:nvSpPr>
        <p:spPr>
          <a:xfrm>
            <a:off x="406399" y="1712065"/>
            <a:ext cx="465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Book Antiqua" panose="02040602050305030304" pitchFamily="18" charset="0"/>
              </a:rPr>
              <a:t>Interpolating Quantum-Classical Algebra: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66894E-1C13-32BF-6483-DE2F4E5BF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485873"/>
            <a:ext cx="2011911" cy="595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F43E9B-E22F-B0C5-60CF-430BC3AC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940" y="1319385"/>
            <a:ext cx="1686658" cy="10484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543049-B91D-D2F2-52A6-4F4F53747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477" y="2513460"/>
            <a:ext cx="7900651" cy="1300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8E2913-7BB9-B35F-364F-C636C78D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949464"/>
            <a:ext cx="4896898" cy="7725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DD8666-FB8D-58D5-D5C7-0F8A2AA39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955" y="4008605"/>
            <a:ext cx="4579998" cy="65428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8F1431-6590-F965-C637-9CFD490A3E5E}"/>
              </a:ext>
            </a:extLst>
          </p:cNvPr>
          <p:cNvCxnSpPr>
            <a:endCxn id="15" idx="1"/>
          </p:cNvCxnSpPr>
          <p:nvPr/>
        </p:nvCxnSpPr>
        <p:spPr>
          <a:xfrm>
            <a:off x="5122333" y="4335748"/>
            <a:ext cx="12176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51A6086-F03D-45A6-7718-390C55F0E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8160" y="4955881"/>
            <a:ext cx="2250316" cy="65463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04753A-6FD1-E53C-E0B9-F9E7E12A5C46}"/>
              </a:ext>
            </a:extLst>
          </p:cNvPr>
          <p:cNvCxnSpPr/>
          <p:nvPr/>
        </p:nvCxnSpPr>
        <p:spPr>
          <a:xfrm>
            <a:off x="4055533" y="5283200"/>
            <a:ext cx="1912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7B25E07-5687-A932-C1E6-64120F8596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7314" y="5040708"/>
            <a:ext cx="4578951" cy="4894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945010-4CD1-6B87-C63E-4BE106B418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4600" y="5785401"/>
            <a:ext cx="4626855" cy="7725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36EC4E1-9245-93EC-62F6-838E5A5F67D4}"/>
              </a:ext>
            </a:extLst>
          </p:cNvPr>
          <p:cNvSpPr txBox="1"/>
          <p:nvPr/>
        </p:nvSpPr>
        <p:spPr>
          <a:xfrm>
            <a:off x="6096000" y="5681132"/>
            <a:ext cx="5003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 Antiqua" panose="02040602050305030304" pitchFamily="18" charset="0"/>
              </a:rPr>
              <a:t>Surprisingly, the Wigner function is a </a:t>
            </a:r>
            <a:r>
              <a:rPr lang="en-US" sz="1600" i="1" dirty="0">
                <a:latin typeface="Book Antiqua" panose="02040602050305030304" pitchFamily="18" charset="0"/>
              </a:rPr>
              <a:t>wavefunction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on phase space, </a:t>
            </a:r>
            <a:r>
              <a:rPr lang="en-US" sz="1600" i="1" dirty="0">
                <a:latin typeface="Book Antiqua" panose="02040602050305030304" pitchFamily="18" charset="0"/>
              </a:rPr>
              <a:t>not</a:t>
            </a:r>
            <a:r>
              <a:rPr lang="en-US" sz="1600" dirty="0">
                <a:latin typeface="Book Antiqua" panose="02040602050305030304" pitchFamily="18" charset="0"/>
              </a:rPr>
              <a:t> a </a:t>
            </a:r>
            <a:r>
              <a:rPr lang="en-US" sz="1600" dirty="0" err="1">
                <a:latin typeface="Book Antiqua" panose="02040602050305030304" pitchFamily="18" charset="0"/>
              </a:rPr>
              <a:t>quasiprobability</a:t>
            </a:r>
            <a:r>
              <a:rPr lang="en-US" sz="1600" dirty="0">
                <a:latin typeface="Book Antiqua" panose="02040602050305030304" pitchFamily="18" charset="0"/>
              </a:rPr>
              <a:t> distribution.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This explains the Wigner’s function’s lack of positive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definiteness. </a:t>
            </a:r>
          </a:p>
        </p:txBody>
      </p:sp>
    </p:spTree>
    <p:extLst>
      <p:ext uri="{BB962C8B-B14F-4D97-AF65-F5344CB8AC3E}">
        <p14:creationId xmlns:p14="http://schemas.microsoft.com/office/powerpoint/2010/main" val="86678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D5AEA-499E-F0D0-726D-58979CC16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B8430-B015-98DC-455E-EF061376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215505"/>
            <a:ext cx="10574867" cy="1390330"/>
          </a:xfrm>
        </p:spPr>
        <p:txBody>
          <a:bodyPr anchor="t">
            <a:normAutofit/>
          </a:bodyPr>
          <a:lstStyle/>
          <a:p>
            <a:r>
              <a:rPr lang="en-US" sz="3000" dirty="0"/>
              <a:t>Applications of Nonrelativistic Koopman Theory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D6EB7-7C7C-82CD-335C-9CCB3F6497DF}"/>
              </a:ext>
            </a:extLst>
          </p:cNvPr>
          <p:cNvSpPr txBox="1"/>
          <p:nvPr/>
        </p:nvSpPr>
        <p:spPr>
          <a:xfrm>
            <a:off x="238466" y="1380066"/>
            <a:ext cx="1122935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Quantum-classical system coupling (</a:t>
            </a:r>
            <a:r>
              <a:rPr lang="en-US" dirty="0" err="1">
                <a:latin typeface="Book Antiqua" panose="02040602050305030304" pitchFamily="18" charset="0"/>
              </a:rPr>
              <a:t>Radonji</a:t>
            </a:r>
            <a:r>
              <a:rPr lang="en-US" dirty="0">
                <a:latin typeface="Book Antiqua" panose="02040602050305030304" pitchFamily="18" charset="0"/>
              </a:rPr>
              <a:t> et al., 2014; Bondar et al., 2019; </a:t>
            </a:r>
          </a:p>
          <a:p>
            <a:r>
              <a:rPr lang="en-US" dirty="0">
                <a:latin typeface="Book Antiqua" panose="02040602050305030304" pitchFamily="18" charset="0"/>
              </a:rPr>
              <a:t>     Gay-Balmaz and </a:t>
            </a:r>
            <a:r>
              <a:rPr lang="en-US" dirty="0" err="1">
                <a:latin typeface="Book Antiqua" panose="02040602050305030304" pitchFamily="18" charset="0"/>
              </a:rPr>
              <a:t>Tronci</a:t>
            </a:r>
            <a:r>
              <a:rPr lang="en-US" dirty="0">
                <a:latin typeface="Book Antiqua" panose="02040602050305030304" pitchFamily="18" charset="0"/>
              </a:rPr>
              <a:t>, 2023)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Q</a:t>
            </a:r>
            <a:r>
              <a:rPr lang="fr-FR" dirty="0" err="1">
                <a:latin typeface="Book Antiqua" panose="02040602050305030304" pitchFamily="18" charset="0"/>
              </a:rPr>
              <a:t>uantum</a:t>
            </a:r>
            <a:r>
              <a:rPr lang="fr-FR" dirty="0">
                <a:latin typeface="Book Antiqua" panose="02040602050305030304" pitchFamily="18" charset="0"/>
              </a:rPr>
              <a:t> friction (Campos et al., 2015; </a:t>
            </a:r>
            <a:r>
              <a:rPr lang="fr-FR" dirty="0" err="1">
                <a:latin typeface="Book Antiqua" panose="02040602050305030304" pitchFamily="18" charset="0"/>
              </a:rPr>
              <a:t>Bondar</a:t>
            </a:r>
            <a:r>
              <a:rPr lang="fr-FR" dirty="0">
                <a:latin typeface="Book Antiqua" panose="02040602050305030304" pitchFamily="18" charset="0"/>
              </a:rPr>
              <a:t> et al., 2016a; </a:t>
            </a:r>
            <a:r>
              <a:rPr lang="fr-FR" dirty="0" err="1">
                <a:latin typeface="Book Antiqua" panose="02040602050305030304" pitchFamily="18" charset="0"/>
              </a:rPr>
              <a:t>Zhdanov</a:t>
            </a:r>
            <a:r>
              <a:rPr lang="fr-FR" dirty="0">
                <a:latin typeface="Book Antiqua" panose="02040602050305030304" pitchFamily="18" charset="0"/>
              </a:rPr>
              <a:t> et al., 2016, 2017; </a:t>
            </a:r>
            <a:r>
              <a:rPr lang="fr-FR" dirty="0" err="1">
                <a:latin typeface="Book Antiqua" panose="02040602050305030304" pitchFamily="18" charset="0"/>
              </a:rPr>
              <a:t>Vuglar</a:t>
            </a:r>
            <a:r>
              <a:rPr lang="fr-FR" dirty="0">
                <a:latin typeface="Book Antiqua" panose="02040602050305030304" pitchFamily="18" charset="0"/>
              </a:rPr>
              <a:t> et al.,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Speed limit for quantum dynamics (Shanahan et al.,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Generalizations of measurement theory (Morgan,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Advancement of efficient numerical methods (Cabrera et al.,2015, 2016; Bondar et al., 2016b; Koda,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Novel treatments of classical electromagnetism (Rajagopal and Ghose, 2016; Piasecki,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Quantum algorithms to simulate nonlinear non-Hamiltonian classical dynamics (Joseph,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And many other avenues of investigation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71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44A5-0283-F980-85F3-EE51746F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Relativizing Koopman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85359-5FD3-D5C8-1467-F7082543AA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US" b="0" i="0" dirty="0">
                <a:effectLst/>
                <a:latin typeface="Book Antiqua" panose="02040602050305030304" pitchFamily="18" charset="0"/>
              </a:rPr>
              <a:t>Standard Koopman Theory is based on </a:t>
            </a:r>
            <a:r>
              <a:rPr lang="en-US" b="0" i="0" dirty="0" err="1">
                <a:effectLst/>
                <a:latin typeface="Book Antiqua" panose="02040602050305030304" pitchFamily="18" charset="0"/>
              </a:rPr>
              <a:t>DvN</a:t>
            </a:r>
            <a:r>
              <a:rPr lang="en-US" b="0" i="0" dirty="0">
                <a:effectLst/>
                <a:latin typeface="Book Antiqua" panose="02040602050305030304" pitchFamily="18" charset="0"/>
              </a:rPr>
              <a:t> axioms, which are not relativistic</a:t>
            </a:r>
          </a:p>
          <a:p>
            <a:pPr fontAlgn="base">
              <a:lnSpc>
                <a:spcPct val="110000"/>
              </a:lnSpc>
            </a:pPr>
            <a:r>
              <a:rPr lang="en-US" dirty="0">
                <a:latin typeface="Book Antiqua" panose="02040602050305030304" pitchFamily="18" charset="0"/>
              </a:rPr>
              <a:t>A relativistic formalism is desired, but underdeveloped</a:t>
            </a:r>
          </a:p>
          <a:p>
            <a:pPr fontAlgn="base">
              <a:lnSpc>
                <a:spcPct val="110000"/>
              </a:lnSpc>
            </a:pPr>
            <a:r>
              <a:rPr lang="en-US" b="0" i="0" dirty="0">
                <a:effectLst/>
                <a:latin typeface="Book Antiqua" panose="02040602050305030304" pitchFamily="18" charset="0"/>
              </a:rPr>
              <a:t>Can a relativistic Koopman formalism be extended to QCD? After all, QCD heavily features the Wigner Operator (and derived PDFs). Classical limit of QCD is Quark-Gluon Plasma.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AC8AA40-5E56-70B8-A70C-32C96C28B1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r="2038"/>
          <a:stretch/>
        </p:blipFill>
        <p:spPr>
          <a:xfrm>
            <a:off x="5745480" y="201"/>
            <a:ext cx="6446520" cy="6857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45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F93F8-F7A9-9177-5E47-437B525D0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EC5B-AD5B-7074-59AA-6F41D161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But… this is far from straightforward.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321B0-1776-543B-CCA2-180E6998A5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>
            <a:normAutofit fontScale="85000" lnSpcReduction="20000"/>
          </a:bodyPr>
          <a:lstStyle/>
          <a:p>
            <a:pPr fontAlgn="base">
              <a:lnSpc>
                <a:spcPct val="110000"/>
              </a:lnSpc>
            </a:pPr>
            <a:r>
              <a:rPr lang="en-US" b="0" i="0" dirty="0">
                <a:effectLst/>
                <a:latin typeface="Book Antiqua" panose="02040602050305030304" pitchFamily="18" charset="0"/>
              </a:rPr>
              <a:t>What are features that distinguish QM from QFT?</a:t>
            </a:r>
          </a:p>
          <a:p>
            <a:pPr lvl="1" fontAlgn="base">
              <a:lnSpc>
                <a:spcPct val="110000"/>
              </a:lnSpc>
            </a:pPr>
            <a:r>
              <a:rPr lang="en-US" dirty="0">
                <a:latin typeface="Book Antiqua" panose="02040602050305030304" pitchFamily="18" charset="0"/>
              </a:rPr>
              <a:t>Space and time treated as parameters, not operators</a:t>
            </a:r>
            <a:endParaRPr lang="en-US" b="0" i="0" dirty="0">
              <a:effectLst/>
              <a:latin typeface="Book Antiqua" panose="02040602050305030304" pitchFamily="18" charset="0"/>
            </a:endParaRPr>
          </a:p>
          <a:p>
            <a:pPr lvl="1" fontAlgn="base">
              <a:lnSpc>
                <a:spcPct val="110000"/>
              </a:lnSpc>
            </a:pPr>
            <a:r>
              <a:rPr lang="en-US" dirty="0">
                <a:latin typeface="Book Antiqua" panose="02040602050305030304" pitchFamily="18" charset="0"/>
              </a:rPr>
              <a:t>Second quantization of Fields</a:t>
            </a:r>
          </a:p>
          <a:p>
            <a:pPr lvl="1" fontAlgn="base">
              <a:lnSpc>
                <a:spcPct val="110000"/>
              </a:lnSpc>
            </a:pPr>
            <a:r>
              <a:rPr lang="en-US" b="0" i="0" dirty="0">
                <a:effectLst/>
                <a:latin typeface="Book Antiqua" panose="02040602050305030304" pitchFamily="18" charset="0"/>
              </a:rPr>
              <a:t>Spinors and Dirac Algebra</a:t>
            </a:r>
          </a:p>
          <a:p>
            <a:pPr lvl="1" fontAlgn="base">
              <a:lnSpc>
                <a:spcPct val="110000"/>
              </a:lnSpc>
            </a:pPr>
            <a:endParaRPr lang="en-US" dirty="0">
              <a:latin typeface="Book Antiqua" panose="02040602050305030304" pitchFamily="18" charset="0"/>
            </a:endParaRPr>
          </a:p>
          <a:p>
            <a:pPr lvl="1" fontAlgn="base">
              <a:lnSpc>
                <a:spcPct val="110000"/>
              </a:lnSpc>
            </a:pPr>
            <a:endParaRPr lang="en-US" b="0" i="0" dirty="0">
              <a:effectLst/>
              <a:latin typeface="Book Antiqua" panose="02040602050305030304" pitchFamily="18" charset="0"/>
            </a:endParaRPr>
          </a:p>
          <a:p>
            <a:pPr marL="228600" lvl="1" indent="0" fontAlgn="base">
              <a:lnSpc>
                <a:spcPct val="110000"/>
              </a:lnSpc>
              <a:buNone/>
            </a:pPr>
            <a:r>
              <a:rPr lang="en-US" dirty="0">
                <a:latin typeface="Book Antiqua" panose="02040602050305030304" pitchFamily="18" charset="0"/>
              </a:rPr>
              <a:t>An attempt at a covariant Koopman field theoretic treatment of massive point particles with classical spin. We derive the Wigner operator for PDFs and Classical Chromodynamics along the way.</a:t>
            </a:r>
          </a:p>
          <a:p>
            <a:pPr marL="228600" lvl="1" indent="0" fontAlgn="base">
              <a:lnSpc>
                <a:spcPct val="110000"/>
              </a:lnSpc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pPr marL="228600" lvl="1" indent="0" fontAlgn="base">
              <a:lnSpc>
                <a:spcPct val="110000"/>
              </a:lnSpc>
              <a:buNone/>
            </a:pPr>
            <a:r>
              <a:rPr lang="en-US" b="0" i="0" dirty="0">
                <a:effectLst/>
                <a:latin typeface="Book Antiqua" panose="02040602050305030304" pitchFamily="18" charset="0"/>
              </a:rPr>
              <a:t>Many details are a work in progress; welcome feedback and discussion.</a:t>
            </a:r>
          </a:p>
          <a:p>
            <a:pPr lvl="1" fontAlgn="base">
              <a:lnSpc>
                <a:spcPct val="110000"/>
              </a:lnSpc>
            </a:pPr>
            <a:endParaRPr lang="en-US" dirty="0"/>
          </a:p>
          <a:p>
            <a:pPr marL="685800" lvl="3" indent="0" fontAlgn="base">
              <a:lnSpc>
                <a:spcPct val="110000"/>
              </a:lnSpc>
              <a:buNone/>
            </a:pPr>
            <a:endParaRPr lang="en-US" dirty="0"/>
          </a:p>
          <a:p>
            <a:pPr marL="685800" lvl="3" indent="0" fontAlgn="base">
              <a:lnSpc>
                <a:spcPct val="110000"/>
              </a:lnSpc>
              <a:buNone/>
            </a:pPr>
            <a:endParaRPr lang="en-US" b="0" i="0" dirty="0">
              <a:effectLst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52DBF53-E9F3-7175-D21E-AF6940497D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r="2038"/>
          <a:stretch/>
        </p:blipFill>
        <p:spPr>
          <a:xfrm>
            <a:off x="5745480" y="201"/>
            <a:ext cx="6446520" cy="6857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87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12C5-244C-B395-5DEC-8FFFF11A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527048"/>
          </a:xfrm>
        </p:spPr>
        <p:txBody>
          <a:bodyPr>
            <a:normAutofit/>
          </a:bodyPr>
          <a:lstStyle/>
          <a:p>
            <a:r>
              <a:rPr lang="en-US" dirty="0"/>
              <a:t>Spacetime Geometry Considerations:</a:t>
            </a:r>
            <a:br>
              <a:rPr lang="en-US" dirty="0"/>
            </a:br>
            <a:r>
              <a:rPr lang="en-US" sz="2400" dirty="0"/>
              <a:t>Classical/Quantum Particles with Spin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B21AF-DEE1-5695-BE35-5ECEF1B06DC1}"/>
              </a:ext>
            </a:extLst>
          </p:cNvPr>
          <p:cNvSpPr txBox="1"/>
          <p:nvPr/>
        </p:nvSpPr>
        <p:spPr>
          <a:xfrm>
            <a:off x="612775" y="1659467"/>
            <a:ext cx="10467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Is a formalism possible with Dirac spinor on one end, and classical spinning particle on the other,</a:t>
            </a:r>
          </a:p>
          <a:p>
            <a:r>
              <a:rPr lang="en-US" dirty="0">
                <a:latin typeface="Book Antiqua" panose="02040602050305030304" pitchFamily="18" charset="0"/>
              </a:rPr>
              <a:t>with a Wigner style interpolation between the two? In a way that is not </a:t>
            </a:r>
            <a:r>
              <a:rPr lang="en-US" i="1" dirty="0">
                <a:latin typeface="Book Antiqua" panose="02040602050305030304" pitchFamily="18" charset="0"/>
              </a:rPr>
              <a:t>ad hoc</a:t>
            </a:r>
            <a:r>
              <a:rPr lang="en-US" dirty="0">
                <a:latin typeface="Book Antiqua" panose="0204060205030503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ABD57-341B-94F7-C1A3-BFACF14B214A}"/>
              </a:ext>
            </a:extLst>
          </p:cNvPr>
          <p:cNvSpPr txBox="1"/>
          <p:nvPr/>
        </p:nvSpPr>
        <p:spPr>
          <a:xfrm>
            <a:off x="612775" y="2506134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Quantum Limit: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1926B-66B9-1E69-EF02-2BB88B4B64AE}"/>
              </a:ext>
            </a:extLst>
          </p:cNvPr>
          <p:cNvSpPr txBox="1"/>
          <p:nvPr/>
        </p:nvSpPr>
        <p:spPr>
          <a:xfrm>
            <a:off x="6417733" y="2506134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Classical Limit: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77106-763B-0B90-CB21-9D1293FC0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21" y="3102659"/>
            <a:ext cx="4717368" cy="763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061355-D7B4-FF4B-D0F5-012E8F736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80557"/>
            <a:ext cx="4095379" cy="7978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E0AC5B-1317-F833-08CC-8466EF20B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66" y="3878359"/>
            <a:ext cx="3177486" cy="9681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517004-DA11-8F77-E24E-AA8040F87909}"/>
              </a:ext>
            </a:extLst>
          </p:cNvPr>
          <p:cNvSpPr txBox="1"/>
          <p:nvPr/>
        </p:nvSpPr>
        <p:spPr>
          <a:xfrm>
            <a:off x="1397000" y="5232400"/>
            <a:ext cx="905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On one end you have Clifford algebras and spinors, and on the other end you don’t.</a:t>
            </a:r>
          </a:p>
          <a:p>
            <a:r>
              <a:rPr lang="en-US" dirty="0">
                <a:latin typeface="Book Antiqua" panose="02040602050305030304" pitchFamily="18" charset="0"/>
              </a:rPr>
              <a:t>Is it the Dirac equation too different from Vlasov flow?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AACD4C-7B3F-959D-8E2A-63CD4E476BDD}"/>
              </a:ext>
            </a:extLst>
          </p:cNvPr>
          <p:cNvSpPr txBox="1"/>
          <p:nvPr/>
        </p:nvSpPr>
        <p:spPr>
          <a:xfrm>
            <a:off x="6855209" y="3860175"/>
            <a:ext cx="429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Liouville-Vlasov Relativistic Dynamics^</a:t>
            </a:r>
          </a:p>
        </p:txBody>
      </p:sp>
    </p:spTree>
    <p:extLst>
      <p:ext uri="{BB962C8B-B14F-4D97-AF65-F5344CB8AC3E}">
        <p14:creationId xmlns:p14="http://schemas.microsoft.com/office/powerpoint/2010/main" val="1338456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59DBD-A8F2-D26C-F91C-0664A3829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C3B3-A93E-C931-4D0D-8A96A909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527048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Detour: Spacetime Geometry and Clifford Algebra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A185EF-A004-C1E9-7894-713B972FD435}"/>
              </a:ext>
            </a:extLst>
          </p:cNvPr>
          <p:cNvSpPr txBox="1"/>
          <p:nvPr/>
        </p:nvSpPr>
        <p:spPr>
          <a:xfrm>
            <a:off x="612775" y="1701800"/>
            <a:ext cx="684995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What are the Dirac gamma matrices?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i="1" dirty="0">
                <a:latin typeface="Book Antiqua" panose="02040602050305030304" pitchFamily="18" charset="0"/>
              </a:rPr>
              <a:t>Clifford-Grassmann Product:</a:t>
            </a: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r>
              <a:rPr lang="en-US" i="1" dirty="0">
                <a:latin typeface="Book Antiqua" panose="02040602050305030304" pitchFamily="18" charset="0"/>
              </a:rPr>
              <a:t>Dot Product: </a:t>
            </a:r>
            <a:r>
              <a:rPr lang="en-US" dirty="0">
                <a:latin typeface="Book Antiqua" panose="02040602050305030304" pitchFamily="18" charset="0"/>
              </a:rPr>
              <a:t>Relativistic Inner Product</a:t>
            </a:r>
            <a:endParaRPr lang="en-US" i="1" dirty="0">
              <a:latin typeface="Book Antiqua" panose="02040602050305030304" pitchFamily="18" charset="0"/>
            </a:endParaRPr>
          </a:p>
          <a:p>
            <a:r>
              <a:rPr lang="en-US" i="1" dirty="0">
                <a:latin typeface="Book Antiqua" panose="02040602050305030304" pitchFamily="18" charset="0"/>
              </a:rPr>
              <a:t>Wedge Product: </a:t>
            </a:r>
            <a:r>
              <a:rPr lang="en-US" dirty="0">
                <a:latin typeface="Book Antiqua" panose="02040602050305030304" pitchFamily="18" charset="0"/>
              </a:rPr>
              <a:t>Generalization of Cross Product to any dimension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Very intuitive, geometric picture in Euclidean space: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0DBAB-255E-A64C-190C-57AD64B1B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254" y="2319867"/>
            <a:ext cx="3118319" cy="751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32B6EC-8D9C-5DC4-A5C6-06B3642A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811" y="4964073"/>
            <a:ext cx="4596378" cy="1593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5EFBEF-DDBE-DC90-D1DB-65DEE95F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520" y="3070875"/>
            <a:ext cx="2911092" cy="472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A48E7-100D-CD20-1F06-4BD180107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520" y="3543356"/>
            <a:ext cx="2415749" cy="5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03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5B949-AE12-D764-26AB-A3AE62A4E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51BA3-F74A-008A-124A-6758832A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527048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Detour: Spacetime Geometry and Clifford Algebra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B0F161-9B37-0C61-0469-0B198172013E}"/>
              </a:ext>
            </a:extLst>
          </p:cNvPr>
          <p:cNvSpPr txBox="1"/>
          <p:nvPr/>
        </p:nvSpPr>
        <p:spPr>
          <a:xfrm>
            <a:off x="612775" y="1701800"/>
            <a:ext cx="746550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What are the Dirac gamma matrices?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i="1" dirty="0">
                <a:latin typeface="Book Antiqua" panose="02040602050305030304" pitchFamily="18" charset="0"/>
              </a:rPr>
              <a:t>Clifford-Grassmann Product:</a:t>
            </a: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Represents a Geometric Decomposition into Contributing Parts: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Any vector on spacetime has the vector decomposition: 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The gamma mu’s here are notation for an orthonormal spacetime basis: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77B02-B986-898F-0BAC-3527211F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254" y="2319867"/>
            <a:ext cx="3118319" cy="751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566A2B-1461-DAA0-9888-5D0B7B8B1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926" y="4468584"/>
            <a:ext cx="1016008" cy="372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A71F30-1B19-5462-3F76-C8216EC49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39" y="5410798"/>
            <a:ext cx="8261122" cy="8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55C6-1E2E-E4BD-2E9F-B3321C22A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anchor="t">
            <a:normAutofit/>
          </a:bodyPr>
          <a:lstStyle/>
          <a:p>
            <a:r>
              <a:rPr lang="en-US" sz="4800" dirty="0"/>
              <a:t>Well Established:</a:t>
            </a:r>
            <a:br>
              <a:rPr lang="en-US" sz="4800" dirty="0"/>
            </a:br>
            <a:r>
              <a:rPr lang="en-US" sz="4800" dirty="0"/>
              <a:t>Nonrelativistic Koopman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04E6-B771-F1FA-85F4-B7984DE55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Book Antiqua" panose="02040602050305030304" pitchFamily="18" charset="0"/>
              </a:rPr>
              <a:t>Dirac-von Neumann Axioms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D5BF81-3BA8-A81B-706B-6E956241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8" y="840121"/>
            <a:ext cx="6595872" cy="5177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6523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73469-63BC-63F9-FAFE-4B8AB21F2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F7D3-8BDC-5241-352C-549D94E2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527048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Detour: Spacetime Geometry and Clifford Algebra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3A4DD-B0A2-83C4-E206-2A44EA3EF307}"/>
              </a:ext>
            </a:extLst>
          </p:cNvPr>
          <p:cNvSpPr txBox="1"/>
          <p:nvPr/>
        </p:nvSpPr>
        <p:spPr>
          <a:xfrm>
            <a:off x="612775" y="1701800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2F023-B868-062C-61E9-44C9AB77A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791" y="1557129"/>
            <a:ext cx="3118319" cy="751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1BECC2-BB2D-2A44-C47B-4AEF6E8A8CCA}"/>
              </a:ext>
            </a:extLst>
          </p:cNvPr>
          <p:cNvSpPr txBox="1"/>
          <p:nvPr/>
        </p:nvSpPr>
        <p:spPr>
          <a:xfrm>
            <a:off x="705140" y="2570877"/>
            <a:ext cx="1133515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Book Antiqua" panose="02040602050305030304" pitchFamily="18" charset="0"/>
              </a:rPr>
              <a:t>CG Product is a means to study the properties of spacetime. It has been introduced by other researchers</a:t>
            </a:r>
          </a:p>
          <a:p>
            <a:r>
              <a:rPr lang="en-US" i="1" dirty="0">
                <a:latin typeface="Book Antiqua" panose="02040602050305030304" pitchFamily="18" charset="0"/>
              </a:rPr>
              <a:t>to study geometry, but leads to some interesting conclusions. </a:t>
            </a:r>
          </a:p>
          <a:p>
            <a:endParaRPr lang="en-US" i="1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For example, the resulting algebra encodes all spacetime observables in the form of a </a:t>
            </a:r>
            <a:r>
              <a:rPr lang="en-US" i="1" dirty="0" err="1">
                <a:latin typeface="Book Antiqua" panose="02040602050305030304" pitchFamily="18" charset="0"/>
              </a:rPr>
              <a:t>multivector</a:t>
            </a:r>
            <a:r>
              <a:rPr lang="en-US" i="1" dirty="0">
                <a:latin typeface="Book Antiqua" panose="02040602050305030304" pitchFamily="18" charset="0"/>
              </a:rPr>
              <a:t>:</a:t>
            </a: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Spacetime has an intrinsic complex structure, even if we assume the spacetime basis elements are purely real: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1553C-B521-EF52-FB1F-082BD9A26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908" y="3733126"/>
            <a:ext cx="2880086" cy="711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B8ECCB-5462-73CA-0B02-46EC552A9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559" y="5419572"/>
            <a:ext cx="1979391" cy="5812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C9E0BB-CC4E-20A3-1928-A53400D03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717" y="5497169"/>
            <a:ext cx="892057" cy="4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30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4430B-516A-FE3F-EE52-C02E5F58F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88C6-D3BB-499F-ADEB-1EF3F9CE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527048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Detour: Spacetime Geometry and Clifford Algebra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974AF-DC52-0350-1E6F-7B1B68687EAF}"/>
              </a:ext>
            </a:extLst>
          </p:cNvPr>
          <p:cNvSpPr txBox="1"/>
          <p:nvPr/>
        </p:nvSpPr>
        <p:spPr>
          <a:xfrm>
            <a:off x="612775" y="1701800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A36EB-57F8-070E-DFE5-ADECBE578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791" y="1557129"/>
            <a:ext cx="3118319" cy="751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8FB7A1-2AEE-3E45-CA3A-19819C20275A}"/>
              </a:ext>
            </a:extLst>
          </p:cNvPr>
          <p:cNvSpPr txBox="1"/>
          <p:nvPr/>
        </p:nvSpPr>
        <p:spPr>
          <a:xfrm>
            <a:off x="705140" y="2308137"/>
            <a:ext cx="1002550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Book Antiqua" panose="02040602050305030304" pitchFamily="18" charset="0"/>
              </a:rPr>
              <a:t>CG Product is a means to study the properties of spacetime. It has been introduced by other researchers</a:t>
            </a:r>
          </a:p>
          <a:p>
            <a:r>
              <a:rPr lang="en-US" i="1" dirty="0">
                <a:latin typeface="Book Antiqua" panose="02040602050305030304" pitchFamily="18" charset="0"/>
              </a:rPr>
              <a:t>to study geometry, but leads to some interesting conclusions. 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Leads to very elegant means to rotor objects in spacetime (boosts, spatial rotations):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Defining relative “Euclidean” vectors: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Property of Duality: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You can always rewrite rotors in terms of relative vectors and the complex spacetime structure </a:t>
            </a:r>
            <a:r>
              <a:rPr lang="en-US" i="1" dirty="0" err="1">
                <a:latin typeface="Book Antiqua" panose="02040602050305030304" pitchFamily="18" charset="0"/>
              </a:rPr>
              <a:t>i</a:t>
            </a:r>
            <a:r>
              <a:rPr lang="en-US" dirty="0">
                <a:latin typeface="Book Antiqua" panose="02040602050305030304" pitchFamily="18" charset="0"/>
              </a:rPr>
              <a:t>. 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F4BB34-97B9-23C5-43EA-288DD974A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376" y="3704149"/>
            <a:ext cx="2582574" cy="639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1E875B-DACC-2E8D-B4CD-5680ED36E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00247"/>
            <a:ext cx="1929926" cy="5431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DEFF8C-9EB0-251A-FA6C-BF6DAE18C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292" y="4768167"/>
            <a:ext cx="1293316" cy="3563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F453B2-DA46-A220-2B73-BB0464C17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1892" y="5196259"/>
            <a:ext cx="5548216" cy="63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99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B5141-8E62-B2E3-6342-A2EAECBE7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1779-12D8-F4B3-6669-82A687BC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527048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Why the long detour?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A164F-3940-6596-94CB-1305F0EC3BD5}"/>
              </a:ext>
            </a:extLst>
          </p:cNvPr>
          <p:cNvSpPr txBox="1"/>
          <p:nvPr/>
        </p:nvSpPr>
        <p:spPr>
          <a:xfrm>
            <a:off x="612775" y="1701800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9B557-4827-611B-BEF8-16E4A1F82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791" y="1557129"/>
            <a:ext cx="3118319" cy="751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06007-2767-0141-2CC9-198385733FE5}"/>
              </a:ext>
            </a:extLst>
          </p:cNvPr>
          <p:cNvSpPr txBox="1"/>
          <p:nvPr/>
        </p:nvSpPr>
        <p:spPr>
          <a:xfrm>
            <a:off x="705140" y="2308137"/>
            <a:ext cx="1127744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We have not introduced any quantum assumptions into the discussion, only geometric considerations</a:t>
            </a:r>
          </a:p>
          <a:p>
            <a:r>
              <a:rPr lang="en-US" dirty="0">
                <a:latin typeface="Book Antiqua" panose="02040602050305030304" pitchFamily="18" charset="0"/>
              </a:rPr>
              <a:t>for thinking about spacetime. 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However, we learn a few surprises: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r>
              <a:rPr lang="en-US" b="1" i="1" dirty="0">
                <a:latin typeface="Book Antiqua" panose="02040602050305030304" pitchFamily="18" charset="0"/>
              </a:rPr>
              <a:t>Spacetime Basis form a Dirac Clifford Algebra</a:t>
            </a:r>
          </a:p>
          <a:p>
            <a:pPr marL="342900" indent="-342900">
              <a:buAutoNum type="arabicPeriod"/>
            </a:pPr>
            <a:endParaRPr lang="en-US" b="1" i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b="1" i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b="1" i="1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Satisfying the Clifford Algebra, the spacetime basis vectors can be given 4x4 representation as the commonly</a:t>
            </a:r>
          </a:p>
          <a:p>
            <a:r>
              <a:rPr lang="en-US" dirty="0">
                <a:latin typeface="Book Antiqua" panose="02040602050305030304" pitchFamily="18" charset="0"/>
              </a:rPr>
              <a:t>recognized Dirac matrices. The lack of commutativity of the Dirac “spacetime basis” matrices can be </a:t>
            </a:r>
          </a:p>
          <a:p>
            <a:r>
              <a:rPr lang="en-US" dirty="0">
                <a:latin typeface="Book Antiqua" panose="02040602050305030304" pitchFamily="18" charset="0"/>
              </a:rPr>
              <a:t>intuitively understood as a consequence of the wedge product (analogous to the cross product), which</a:t>
            </a:r>
          </a:p>
          <a:p>
            <a:r>
              <a:rPr lang="en-US" dirty="0">
                <a:latin typeface="Book Antiqua" panose="02040602050305030304" pitchFamily="18" charset="0"/>
              </a:rPr>
              <a:t>does not commute. </a:t>
            </a:r>
          </a:p>
          <a:p>
            <a:pPr marL="342900" indent="-342900">
              <a:buAutoNum type="arabicPeriod"/>
            </a:pPr>
            <a:endParaRPr lang="en-US" b="1" i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b="1" i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D916E-53B9-98A2-D2DE-5D05DF9D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98" y="4241800"/>
            <a:ext cx="5532169" cy="416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40B5AD-D4F0-DD67-083D-B2736FFA8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607" y="4241800"/>
            <a:ext cx="1526036" cy="41699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3C35D9-7361-5132-D42F-FE6B8F97207E}"/>
              </a:ext>
            </a:extLst>
          </p:cNvPr>
          <p:cNvCxnSpPr/>
          <p:nvPr/>
        </p:nvCxnSpPr>
        <p:spPr>
          <a:xfrm>
            <a:off x="6841067" y="4450299"/>
            <a:ext cx="10498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816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40269-1658-164B-9534-EB384380C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1989-EC99-682E-9AC3-69CFFC10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527048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Why the long detour?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E93F7E-B178-2EBF-6732-74913C93086F}"/>
              </a:ext>
            </a:extLst>
          </p:cNvPr>
          <p:cNvSpPr txBox="1"/>
          <p:nvPr/>
        </p:nvSpPr>
        <p:spPr>
          <a:xfrm>
            <a:off x="612775" y="1701800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8F9F6-3570-AC30-C6ED-4495C8E3A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791" y="1557129"/>
            <a:ext cx="3118319" cy="751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ADB8A7-9C35-33A0-E984-C4B3C3499890}"/>
              </a:ext>
            </a:extLst>
          </p:cNvPr>
          <p:cNvSpPr txBox="1"/>
          <p:nvPr/>
        </p:nvSpPr>
        <p:spPr>
          <a:xfrm>
            <a:off x="705140" y="2308137"/>
            <a:ext cx="99437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The Dirac matrices have a natural interpretation as a representation of the spacetime basis. 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b="1" i="1" dirty="0">
                <a:latin typeface="Book Antiqua" panose="02040602050305030304" pitchFamily="18" charset="0"/>
              </a:rPr>
              <a:t>2. Rotors are a way to represent boosts and rotations, but in quantum-like fashion with double</a:t>
            </a:r>
          </a:p>
          <a:p>
            <a:r>
              <a:rPr lang="en-US" b="1" i="1" dirty="0">
                <a:latin typeface="Book Antiqua" panose="02040602050305030304" pitchFamily="18" charset="0"/>
              </a:rPr>
              <a:t>sided exponential:</a:t>
            </a: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b="1" i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b="1" i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814BAB-B808-69FE-06DF-CE3D1B41B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561" y="3873674"/>
            <a:ext cx="8914827" cy="207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25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9036B-F169-7529-0EF6-E9927457C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BFB4-9804-3198-B601-AC276E48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527048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Why the long detour?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1250E-C5C0-8690-3C32-5984CDA806B8}"/>
              </a:ext>
            </a:extLst>
          </p:cNvPr>
          <p:cNvSpPr txBox="1"/>
          <p:nvPr/>
        </p:nvSpPr>
        <p:spPr>
          <a:xfrm>
            <a:off x="612775" y="1701800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D0FF1-413A-DD49-C8F5-CED8AFEAE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791" y="1557129"/>
            <a:ext cx="3118319" cy="751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C7427F-5F77-4B4D-B601-0A8AC8C3994A}"/>
              </a:ext>
            </a:extLst>
          </p:cNvPr>
          <p:cNvSpPr txBox="1"/>
          <p:nvPr/>
        </p:nvSpPr>
        <p:spPr>
          <a:xfrm>
            <a:off x="705140" y="2308137"/>
            <a:ext cx="99437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The Dirac matrices have a natural interpretation as a representation of the spacetime basis. 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b="1" i="1" dirty="0">
                <a:latin typeface="Book Antiqua" panose="02040602050305030304" pitchFamily="18" charset="0"/>
              </a:rPr>
              <a:t>2. Rotors are a way to represent boosts and rotations, but in quantum-like fashion with double</a:t>
            </a:r>
          </a:p>
          <a:p>
            <a:r>
              <a:rPr lang="en-US" b="1" i="1" dirty="0">
                <a:latin typeface="Book Antiqua" panose="02040602050305030304" pitchFamily="18" charset="0"/>
              </a:rPr>
              <a:t>sided exponential:</a:t>
            </a: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b="1" i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b="1" i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C93E20-2D16-F700-0E10-B1052B5B1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391" y="3441062"/>
            <a:ext cx="4215901" cy="714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3899E1-2A21-EE04-5B5A-CAAED1C78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876" y="4076111"/>
            <a:ext cx="3445545" cy="7141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B2B869-C9BA-264D-748A-FA370DC82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025" y="4723499"/>
            <a:ext cx="4370267" cy="446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A02368-ACAB-69ED-523A-3E1F46E42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8393" y="5145866"/>
            <a:ext cx="3844510" cy="5788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9ED736-CCCB-AF62-995A-F958EDBF61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305" y="5670013"/>
            <a:ext cx="7216364" cy="8205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665721-492E-8992-2C7D-24F60F8E4205}"/>
              </a:ext>
            </a:extLst>
          </p:cNvPr>
          <p:cNvSpPr txBox="1"/>
          <p:nvPr/>
        </p:nvSpPr>
        <p:spPr>
          <a:xfrm>
            <a:off x="8477667" y="3798146"/>
            <a:ext cx="25763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Note: 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Both of these</a:t>
            </a:r>
          </a:p>
          <a:p>
            <a:r>
              <a:rPr lang="en-US" dirty="0">
                <a:latin typeface="Book Antiqua" panose="02040602050305030304" pitchFamily="18" charset="0"/>
              </a:rPr>
              <a:t>are relativistic </a:t>
            </a:r>
            <a:r>
              <a:rPr lang="en-US" i="1" dirty="0">
                <a:latin typeface="Book Antiqua" panose="02040602050305030304" pitchFamily="18" charset="0"/>
              </a:rPr>
              <a:t>classical</a:t>
            </a:r>
            <a:r>
              <a:rPr lang="en-US" dirty="0">
                <a:latin typeface="Book Antiqua" panose="02040602050305030304" pitchFamily="18" charset="0"/>
              </a:rPr>
              <a:t> </a:t>
            </a:r>
          </a:p>
          <a:p>
            <a:r>
              <a:rPr lang="en-US" dirty="0">
                <a:latin typeface="Book Antiqua" panose="02040602050305030304" pitchFamily="18" charset="0"/>
              </a:rPr>
              <a:t>examples utilizing the </a:t>
            </a:r>
          </a:p>
          <a:p>
            <a:r>
              <a:rPr lang="en-US" dirty="0">
                <a:latin typeface="Book Antiqua" panose="02040602050305030304" pitchFamily="18" charset="0"/>
              </a:rPr>
              <a:t>Dirac matrices</a:t>
            </a:r>
          </a:p>
        </p:txBody>
      </p:sp>
    </p:spTree>
    <p:extLst>
      <p:ext uri="{BB962C8B-B14F-4D97-AF65-F5344CB8AC3E}">
        <p14:creationId xmlns:p14="http://schemas.microsoft.com/office/powerpoint/2010/main" val="1687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F10D1-CD19-C0BB-61BB-70A3F981B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4C97-8BC1-E566-D2F2-21F939E3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527048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Why the long detour?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12554A-F95B-4096-4FA9-7434F29A7E6D}"/>
              </a:ext>
            </a:extLst>
          </p:cNvPr>
          <p:cNvSpPr txBox="1"/>
          <p:nvPr/>
        </p:nvSpPr>
        <p:spPr>
          <a:xfrm>
            <a:off x="612775" y="1701800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908FD-1176-87B1-B056-EF4F56AB2F70}"/>
              </a:ext>
            </a:extLst>
          </p:cNvPr>
          <p:cNvSpPr txBox="1"/>
          <p:nvPr/>
        </p:nvSpPr>
        <p:spPr>
          <a:xfrm>
            <a:off x="705140" y="1924547"/>
            <a:ext cx="1020503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Book Antiqua" panose="02040602050305030304" pitchFamily="18" charset="0"/>
              </a:rPr>
              <a:t>3. Spinors are a subset of rotors</a:t>
            </a: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Another equivalent way to understand spinors is as minimal left ideals of a Clifford algebra: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The above two definitions are equivalent. Both will be used in the following. 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The important point is that we have spinors without quantum reasoning, as </a:t>
            </a:r>
            <a:r>
              <a:rPr lang="en-US" i="1" dirty="0">
                <a:latin typeface="Book Antiqua" panose="02040602050305030304" pitchFamily="18" charset="0"/>
              </a:rPr>
              <a:t>geometric</a:t>
            </a:r>
            <a:r>
              <a:rPr lang="en-US" dirty="0">
                <a:latin typeface="Book Antiqua" panose="02040602050305030304" pitchFamily="18" charset="0"/>
              </a:rPr>
              <a:t> objects that</a:t>
            </a:r>
          </a:p>
          <a:p>
            <a:r>
              <a:rPr lang="en-US" dirty="0">
                <a:latin typeface="Book Antiqua" panose="02040602050305030304" pitchFamily="18" charset="0"/>
              </a:rPr>
              <a:t>encode spacetime momentum and orientation.  </a:t>
            </a: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b="1" i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b="1" i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BEEEA4-9A21-7CBA-069A-ACE5DCFBC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633" y="2319867"/>
            <a:ext cx="6101084" cy="602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312A28-7DE2-3ADB-38B9-A2AADC51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266" y="2892242"/>
            <a:ext cx="1766609" cy="5737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FB1FBF-65BB-6ED3-676D-6FF9D80BF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06" y="3935716"/>
            <a:ext cx="4351227" cy="12334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CF0F41-B1DE-5FC8-36FE-AF2BAAA29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036" y="3995609"/>
            <a:ext cx="4882591" cy="10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17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24739-D966-2F9E-B784-EDDA67E88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887C-66EF-8F4A-764C-7FAB1F25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527048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Why the long detour?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6BFABB-6B32-1900-0618-3C6892BC3443}"/>
              </a:ext>
            </a:extLst>
          </p:cNvPr>
          <p:cNvSpPr txBox="1"/>
          <p:nvPr/>
        </p:nvSpPr>
        <p:spPr>
          <a:xfrm>
            <a:off x="612775" y="1701800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BD189-8192-323F-DC11-6A44E67DE1D3}"/>
              </a:ext>
            </a:extLst>
          </p:cNvPr>
          <p:cNvSpPr txBox="1"/>
          <p:nvPr/>
        </p:nvSpPr>
        <p:spPr>
          <a:xfrm>
            <a:off x="705140" y="1924547"/>
            <a:ext cx="1112355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Book Antiqua" panose="02040602050305030304" pitchFamily="18" charset="0"/>
              </a:rPr>
              <a:t>4. Division by 2 in rotor/spinor is a representational issue</a:t>
            </a: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Division by 2 can be seen as a representational issue of going from double sided product to single</a:t>
            </a:r>
          </a:p>
          <a:p>
            <a:r>
              <a:rPr lang="en-US" dirty="0">
                <a:latin typeface="Book Antiqua" panose="02040602050305030304" pitchFamily="18" charset="0"/>
              </a:rPr>
              <a:t>rotor parameterization for particles. From this perspective, the rotation of 720 degrees actually corresponds</a:t>
            </a:r>
          </a:p>
          <a:p>
            <a:r>
              <a:rPr lang="en-US" dirty="0">
                <a:latin typeface="Book Antiqua" panose="02040602050305030304" pitchFamily="18" charset="0"/>
              </a:rPr>
              <a:t>to a </a:t>
            </a:r>
            <a:r>
              <a:rPr lang="en-US" i="1" dirty="0">
                <a:latin typeface="Book Antiqua" panose="02040602050305030304" pitchFamily="18" charset="0"/>
              </a:rPr>
              <a:t>physical</a:t>
            </a:r>
            <a:r>
              <a:rPr lang="en-US" dirty="0">
                <a:latin typeface="Book Antiqua" panose="02040602050305030304" pitchFamily="18" charset="0"/>
              </a:rPr>
              <a:t> rotation of 360 degrees. </a:t>
            </a: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i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b="1" i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b="1" i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A1FAF-98BA-5D87-37D8-1EA0175EF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35" y="2461013"/>
            <a:ext cx="2288177" cy="6555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CB21CF-99B2-66BB-43D4-F17EF8479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83574"/>
            <a:ext cx="1810483" cy="5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93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7431D-1AB8-CA4E-9CDE-54793D2E9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5CF8-08AC-FFA5-6DD6-32974B78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066800"/>
          </a:xfrm>
        </p:spPr>
        <p:txBody>
          <a:bodyPr>
            <a:normAutofit/>
          </a:bodyPr>
          <a:lstStyle/>
          <a:p>
            <a:r>
              <a:rPr lang="en-US" sz="2400" dirty="0"/>
              <a:t>Introducing Koopman Philosophy to Geometric Spinors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0F2058-4B56-2606-C4A6-25445D450A14}"/>
              </a:ext>
            </a:extLst>
          </p:cNvPr>
          <p:cNvSpPr txBox="1"/>
          <p:nvPr/>
        </p:nvSpPr>
        <p:spPr>
          <a:xfrm>
            <a:off x="719667" y="1701800"/>
            <a:ext cx="104935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Advances in the mathematics of spacetime geometry reveal that many objects we typically think</a:t>
            </a:r>
          </a:p>
          <a:p>
            <a:r>
              <a:rPr lang="en-US" dirty="0">
                <a:latin typeface="Book Antiqua" panose="02040602050305030304" pitchFamily="18" charset="0"/>
              </a:rPr>
              <a:t>of as quantum are actually geometric objects. Dirac gamma matrices and spinors naturally arise</a:t>
            </a:r>
          </a:p>
          <a:p>
            <a:r>
              <a:rPr lang="en-US" dirty="0">
                <a:latin typeface="Book Antiqua" panose="02040602050305030304" pitchFamily="18" charset="0"/>
              </a:rPr>
              <a:t>with a coherent geometric interpretation. 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Importantly, this was not added in arbitrarily. No quantum assumptions were made up to this point.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b="1" i="1" dirty="0">
                <a:latin typeface="Book Antiqua" panose="02040602050305030304" pitchFamily="18" charset="0"/>
              </a:rPr>
              <a:t>Sketch of Derivation of Dirac equation)</a:t>
            </a: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34C42-37CD-64D8-0943-56C26477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821" y="4233274"/>
            <a:ext cx="2521187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68092C-1172-9232-CA51-7EEB5EC3F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787" y="3802122"/>
            <a:ext cx="5130084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D2225F-DEDD-1B25-E2CA-394A3DC06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732" y="4498862"/>
            <a:ext cx="3761789" cy="9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90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A16B0-53AE-0846-D56B-D6239C51C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0BC0-BA32-C898-09F3-B3587F584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066800"/>
          </a:xfrm>
        </p:spPr>
        <p:txBody>
          <a:bodyPr>
            <a:normAutofit/>
          </a:bodyPr>
          <a:lstStyle/>
          <a:p>
            <a:r>
              <a:rPr lang="en-US" sz="2400" dirty="0"/>
              <a:t>Introducing Koopman Philosophy to Geometric Spinors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A5353-DCCF-4CEB-ACE2-FCA5544C01D5}"/>
              </a:ext>
            </a:extLst>
          </p:cNvPr>
          <p:cNvSpPr txBox="1"/>
          <p:nvPr/>
        </p:nvSpPr>
        <p:spPr>
          <a:xfrm>
            <a:off x="719667" y="1701800"/>
            <a:ext cx="932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ok Antiqua" panose="02040602050305030304" pitchFamily="18" charset="0"/>
              </a:rPr>
              <a:t>Sketch of Derivation of Vlasov equation)</a:t>
            </a: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468E77-ABCC-B6D3-F15D-43D193D6D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787" y="2667000"/>
            <a:ext cx="5130084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9BDBF7-12DD-5C24-701E-1F6AC0474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720" y="3686488"/>
            <a:ext cx="5502446" cy="1603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E4C633-167F-45F8-58F2-B02344296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67" y="3115270"/>
            <a:ext cx="3990872" cy="11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4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E9A61-B868-FFB1-190A-200CF3A62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95CE-9892-0492-5162-A4864A3F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066800"/>
          </a:xfrm>
        </p:spPr>
        <p:txBody>
          <a:bodyPr>
            <a:normAutofit/>
          </a:bodyPr>
          <a:lstStyle/>
          <a:p>
            <a:r>
              <a:rPr lang="en-US" sz="2400" dirty="0"/>
              <a:t>Action Principle for Relativistic Koopman Formalism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F6E80-5371-65EC-0FE5-CB37301E0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814" y="1066800"/>
            <a:ext cx="7180371" cy="1171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905E8D-D590-2D44-F54A-EF5182457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32" y="2590226"/>
            <a:ext cx="3246164" cy="838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3118DC-5C76-4C7A-087E-F98938AE4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017" y="2487971"/>
            <a:ext cx="6668251" cy="838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C9045B-FCF6-423B-7033-87AD42DB6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853" y="3553027"/>
            <a:ext cx="6233857" cy="8387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A28795-A975-2684-2D88-AEAA9EE8F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235" y="4638917"/>
            <a:ext cx="5040310" cy="5252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BB5583-F4D8-3340-4C5A-418DE4B61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656" y="5411298"/>
            <a:ext cx="4047085" cy="776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AB6667-8F23-D1A7-33DC-CA1C283774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265" y="5350908"/>
            <a:ext cx="4278529" cy="8371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0C21791-2AEA-F3ED-8B47-69CC115095B4}"/>
              </a:ext>
            </a:extLst>
          </p:cNvPr>
          <p:cNvSpPr txBox="1"/>
          <p:nvPr/>
        </p:nvSpPr>
        <p:spPr>
          <a:xfrm>
            <a:off x="677333" y="6374099"/>
            <a:ext cx="760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We can, of course, carry out a parallel analysis to get the Dirac equation. </a:t>
            </a:r>
          </a:p>
        </p:txBody>
      </p:sp>
    </p:spTree>
    <p:extLst>
      <p:ext uri="{BB962C8B-B14F-4D97-AF65-F5344CB8AC3E}">
        <p14:creationId xmlns:p14="http://schemas.microsoft.com/office/powerpoint/2010/main" val="416147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38D82-D79A-F0D9-F917-8FD85A169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1664-25D1-16BC-F4D5-F6F8D40B2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411480"/>
            <a:ext cx="10852573" cy="3739896"/>
          </a:xfrm>
        </p:spPr>
        <p:txBody>
          <a:bodyPr anchor="t">
            <a:normAutofit/>
          </a:bodyPr>
          <a:lstStyle/>
          <a:p>
            <a:r>
              <a:rPr lang="en-US" sz="2400" dirty="0"/>
              <a:t>Main Difference between Nonrelativistic Classical and Quantum:</a:t>
            </a:r>
            <a:br>
              <a:rPr lang="en-US" sz="2400" dirty="0"/>
            </a:br>
            <a:r>
              <a:rPr lang="en-US" sz="2400" dirty="0"/>
              <a:t>Commutation Relations of Algebra of Observables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64331E-6FB2-32E5-F199-464AC8FE478D}"/>
              </a:ext>
            </a:extLst>
          </p:cNvPr>
          <p:cNvSpPr txBox="1"/>
          <p:nvPr/>
        </p:nvSpPr>
        <p:spPr>
          <a:xfrm>
            <a:off x="567267" y="1958262"/>
            <a:ext cx="414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Quantum Algebra:</a:t>
            </a:r>
          </a:p>
          <a:p>
            <a:r>
              <a:rPr lang="en-US" dirty="0">
                <a:latin typeface="Book Antiqua" panose="02040602050305030304" pitchFamily="18" charset="0"/>
              </a:rPr>
              <a:t>Canonical Commutation Relationship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1D3C3-A131-A74A-79EE-8A9F2DF48855}"/>
              </a:ext>
            </a:extLst>
          </p:cNvPr>
          <p:cNvSpPr txBox="1"/>
          <p:nvPr/>
        </p:nvSpPr>
        <p:spPr>
          <a:xfrm>
            <a:off x="6096000" y="1997428"/>
            <a:ext cx="4568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Classical Algebra:</a:t>
            </a:r>
          </a:p>
          <a:p>
            <a:r>
              <a:rPr lang="en-US" dirty="0">
                <a:latin typeface="Book Antiqua" panose="02040602050305030304" pitchFamily="18" charset="0"/>
              </a:rPr>
              <a:t>Commutation of Position and Momentum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B3BF5D-0BBE-6B99-461F-39D45819E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956" y="3077539"/>
            <a:ext cx="1745872" cy="603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C4F4FF-F7D8-347E-7FC3-BFD40E939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355" y="3787379"/>
            <a:ext cx="2652235" cy="6033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786F08-BC1F-4144-A23D-6978C59E9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410" y="3507190"/>
            <a:ext cx="1635265" cy="5374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8183A8-FE45-DFE3-DEE4-7711A005364F}"/>
              </a:ext>
            </a:extLst>
          </p:cNvPr>
          <p:cNvSpPr txBox="1"/>
          <p:nvPr/>
        </p:nvSpPr>
        <p:spPr>
          <a:xfrm>
            <a:off x="499534" y="6077188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… Leads to Quantum Mechanics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DEA65F-A0B4-1AD1-30D7-67730A0A59CF}"/>
              </a:ext>
            </a:extLst>
          </p:cNvPr>
          <p:cNvSpPr txBox="1"/>
          <p:nvPr/>
        </p:nvSpPr>
        <p:spPr>
          <a:xfrm>
            <a:off x="6149315" y="6062706"/>
            <a:ext cx="556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… Leads to Classical Mechanics/Liouville Equation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F7EB27-9C73-1424-25D2-7DD0B929C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766" y="4585156"/>
            <a:ext cx="4030113" cy="10437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C880B6-8124-E836-ED11-A4C91E310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463" y="4496048"/>
            <a:ext cx="3733157" cy="85743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24A625-5D0D-8D84-19BD-7FD980DEECB9}"/>
              </a:ext>
            </a:extLst>
          </p:cNvPr>
          <p:cNvCxnSpPr/>
          <p:nvPr/>
        </p:nvCxnSpPr>
        <p:spPr>
          <a:xfrm>
            <a:off x="5367867" y="1583267"/>
            <a:ext cx="0" cy="4848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187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CD549-4C1C-B6CB-73BB-B8A869202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45E3-A963-F5E0-7422-575596F5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066800"/>
          </a:xfrm>
        </p:spPr>
        <p:txBody>
          <a:bodyPr>
            <a:normAutofit/>
          </a:bodyPr>
          <a:lstStyle/>
          <a:p>
            <a:r>
              <a:rPr lang="en-US" sz="2400" dirty="0"/>
              <a:t>Wigner Operator as a </a:t>
            </a:r>
            <a:r>
              <a:rPr lang="en-US" sz="2400" dirty="0" err="1"/>
              <a:t>Spinorial</a:t>
            </a:r>
            <a:r>
              <a:rPr lang="en-US" sz="2400" dirty="0"/>
              <a:t> Amplitude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4C14F-183F-3A04-6352-395A58534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99" y="1194311"/>
            <a:ext cx="5728660" cy="713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4270B5-4E6D-E16D-9C56-DF855513A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99" y="1877688"/>
            <a:ext cx="4777534" cy="779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F5D46F-AE79-E459-E960-076B52377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99" y="3226802"/>
            <a:ext cx="4925001" cy="669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7FBAE2-43FF-E8C3-30A6-B1BC44E6A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934" y="1948064"/>
            <a:ext cx="5471634" cy="10668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E7435A-6A10-92BE-B802-63CDBF505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62" y="4032685"/>
            <a:ext cx="6059534" cy="602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6C7134-8649-6DD1-E120-A647B01F7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0733" y="3953015"/>
            <a:ext cx="3947438" cy="7621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0C9A2B-2FAD-A4EA-D3CB-D9292F7377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0380" y="5139991"/>
            <a:ext cx="7091239" cy="13193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B0A6B9-8665-6070-64B0-F2E04F96B9C2}"/>
              </a:ext>
            </a:extLst>
          </p:cNvPr>
          <p:cNvSpPr txBox="1"/>
          <p:nvPr/>
        </p:nvSpPr>
        <p:spPr>
          <a:xfrm>
            <a:off x="9770533" y="5476475"/>
            <a:ext cx="1991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Book Antiqua" panose="02040602050305030304" pitchFamily="18" charset="0"/>
              </a:rPr>
              <a:t>Note: Condensed</a:t>
            </a:r>
          </a:p>
          <a:p>
            <a:r>
              <a:rPr lang="en-US" i="1" dirty="0">
                <a:latin typeface="Book Antiqua" panose="02040602050305030304" pitchFamily="18" charset="0"/>
              </a:rPr>
              <a:t>Matter Application</a:t>
            </a:r>
          </a:p>
        </p:txBody>
      </p:sp>
    </p:spTree>
    <p:extLst>
      <p:ext uri="{BB962C8B-B14F-4D97-AF65-F5344CB8AC3E}">
        <p14:creationId xmlns:p14="http://schemas.microsoft.com/office/powerpoint/2010/main" val="126331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15070-F81A-5C40-20E9-BA61565F3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AC868-E94B-0838-2EBE-047CC5B3A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066800"/>
          </a:xfrm>
        </p:spPr>
        <p:txBody>
          <a:bodyPr>
            <a:normAutofit/>
          </a:bodyPr>
          <a:lstStyle/>
          <a:p>
            <a:r>
              <a:rPr lang="en-US" sz="2400" dirty="0"/>
              <a:t>Koopman Treatment of Classical Chromodynamics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14FC5-C200-AEE6-339F-DADAFA669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389" y="1391432"/>
            <a:ext cx="5319221" cy="1501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AD4356-0164-CF7C-7F03-B530F45D0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389" y="3217334"/>
            <a:ext cx="1981372" cy="548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A5964C-8BE3-F4D7-30D8-B23C0BCB6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533" y="3234267"/>
            <a:ext cx="2187130" cy="44199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33B54E-DDBA-B57A-ADD1-531FFA14EAAC}"/>
              </a:ext>
            </a:extLst>
          </p:cNvPr>
          <p:cNvCxnSpPr/>
          <p:nvPr/>
        </p:nvCxnSpPr>
        <p:spPr>
          <a:xfrm>
            <a:off x="5240867" y="3491678"/>
            <a:ext cx="11006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0ADA612-292E-7ECC-585E-6739E6A19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851" y="4176355"/>
            <a:ext cx="4742298" cy="6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34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E3F3B-4A33-B547-0119-E52A626B9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DCDD7-5A6B-C61F-DA78-93A87AB5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066800"/>
          </a:xfrm>
        </p:spPr>
        <p:txBody>
          <a:bodyPr>
            <a:normAutofit/>
          </a:bodyPr>
          <a:lstStyle/>
          <a:p>
            <a:r>
              <a:rPr lang="en-US" sz="2400" dirty="0"/>
              <a:t>Further Work Being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34293-B9DD-0EC3-61CB-DED5572B97EB}"/>
              </a:ext>
            </a:extLst>
          </p:cNvPr>
          <p:cNvSpPr txBox="1"/>
          <p:nvPr/>
        </p:nvSpPr>
        <p:spPr>
          <a:xfrm>
            <a:off x="719667" y="1625600"/>
            <a:ext cx="96247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Wigner Classification of Classical Point Particles (Casimir Invariants,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Dyson series of the Liouville Operator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Schematic Diagrams of Classical Scattering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LSZ axiomatic formalism for Koopman Scattering Theory (S-Matrix,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Fock Phase Space for Classical Statistical Mechanics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Quantum like algorithms for nonequilibrium classical statistical mechanics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Applicability to </a:t>
            </a:r>
            <a:r>
              <a:rPr lang="en-US" dirty="0" err="1">
                <a:latin typeface="Book Antiqua" panose="02040602050305030304" pitchFamily="18" charset="0"/>
              </a:rPr>
              <a:t>Spinotronics</a:t>
            </a:r>
            <a:r>
              <a:rPr lang="en-US" dirty="0">
                <a:latin typeface="Book Antiqua" panose="02040602050305030304" pitchFamily="18" charset="0"/>
              </a:rPr>
              <a:t> and Condensed Matter Physics (classical electrons with spin)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69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70F3B-515D-3DF4-0CB1-205441023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D8B0-ED80-C28C-9415-8594D2A2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066800"/>
          </a:xfrm>
        </p:spPr>
        <p:txBody>
          <a:bodyPr>
            <a:normAutofit/>
          </a:bodyPr>
          <a:lstStyle/>
          <a:p>
            <a:r>
              <a:rPr lang="en-US" sz="2400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3933A-0724-CB7D-48D4-F34874EF2CDB}"/>
              </a:ext>
            </a:extLst>
          </p:cNvPr>
          <p:cNvSpPr txBox="1"/>
          <p:nvPr/>
        </p:nvSpPr>
        <p:spPr>
          <a:xfrm>
            <a:off x="3175000" y="2946401"/>
            <a:ext cx="5155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Please feel free to reach out to </a:t>
            </a:r>
            <a:r>
              <a:rPr lang="en-US" dirty="0">
                <a:latin typeface="Book Antiqua" panose="02040602050305030304" pitchFamily="18" charset="0"/>
                <a:hlinkClick r:id="rId2"/>
              </a:rPr>
              <a:t>dpiasec@ncsu.edu</a:t>
            </a:r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with questions or thoughts.</a:t>
            </a:r>
          </a:p>
        </p:txBody>
      </p:sp>
    </p:spTree>
    <p:extLst>
      <p:ext uri="{BB962C8B-B14F-4D97-AF65-F5344CB8AC3E}">
        <p14:creationId xmlns:p14="http://schemas.microsoft.com/office/powerpoint/2010/main" val="766734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DD641-DA6E-3B7C-9494-F01933EDA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919A-1F4F-DA58-289A-A890676E0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0"/>
            <a:ext cx="10978219" cy="1066800"/>
          </a:xfrm>
        </p:spPr>
        <p:txBody>
          <a:bodyPr>
            <a:normAutofit/>
          </a:bodyPr>
          <a:lstStyle/>
          <a:p>
            <a:r>
              <a:rPr lang="en-US" sz="2400" dirty="0"/>
              <a:t>References: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FED99-607F-72AF-D640-B4FC6969919B}"/>
              </a:ext>
            </a:extLst>
          </p:cNvPr>
          <p:cNvSpPr txBox="1"/>
          <p:nvPr/>
        </p:nvSpPr>
        <p:spPr>
          <a:xfrm>
            <a:off x="391554" y="1054608"/>
            <a:ext cx="11910633" cy="5370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ts val="2099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Origin of the Covariant Wigner Operator as a Quantum Amplitude in QCD </a:t>
            </a:r>
            <a:r>
              <a:rPr lang="en-US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by</a:t>
            </a:r>
            <a:r>
              <a:rPr lang="en-US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hlinkClick r:id="rId2"/>
              </a:rPr>
              <a:t>Chueng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  <a:hlinkClick r:id="rId2"/>
              </a:rPr>
              <a:t>-Ryong Ji</a:t>
            </a:r>
            <a:r>
              <a:rPr lang="en-US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  <a:hlinkClick r:id="rId3"/>
              </a:rPr>
              <a:t> D.W. Piasecki</a:t>
            </a:r>
            <a:endParaRPr lang="en-US" b="0" i="0" u="none" strike="noStrike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marL="285750" indent="-285750" algn="l">
              <a:lnSpc>
                <a:spcPts val="2099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Introduction to Koopman-von Neumann Mechanics </a:t>
            </a:r>
            <a:r>
              <a:rPr lang="en-US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by</a:t>
            </a:r>
            <a:r>
              <a:rPr lang="en-US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  <a:hlinkClick r:id="rId4"/>
              </a:rPr>
              <a:t>Daniel Piasecki</a:t>
            </a:r>
            <a:endParaRPr lang="en-US" b="0" i="0" u="none" strike="noStrike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marL="285750" indent="-285750" algn="l">
              <a:lnSpc>
                <a:spcPts val="2099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Book Antiqua" panose="02040602050305030304" pitchFamily="18" charset="0"/>
              </a:rPr>
              <a:t>Spacetime Algebra as a Powerful Tool for Electromagnetism </a:t>
            </a:r>
            <a:r>
              <a:rPr lang="en-US" dirty="0">
                <a:latin typeface="Book Antiqua" panose="02040602050305030304" pitchFamily="18" charset="0"/>
              </a:rPr>
              <a:t>by Justin Dressel, Konstantin Y. </a:t>
            </a:r>
            <a:r>
              <a:rPr lang="en-US" dirty="0" err="1">
                <a:latin typeface="Book Antiqua" panose="02040602050305030304" pitchFamily="18" charset="0"/>
              </a:rPr>
              <a:t>Bliokh</a:t>
            </a:r>
            <a:r>
              <a:rPr lang="en-US" dirty="0">
                <a:latin typeface="Book Antiqua" panose="02040602050305030304" pitchFamily="18" charset="0"/>
              </a:rPr>
              <a:t>, Franco Nori</a:t>
            </a:r>
          </a:p>
          <a:p>
            <a:pPr algn="l">
              <a:lnSpc>
                <a:spcPts val="2099"/>
              </a:lnSpc>
              <a:spcAft>
                <a:spcPts val="900"/>
              </a:spcAft>
            </a:pPr>
            <a:r>
              <a:rPr lang="en-US" dirty="0">
                <a:latin typeface="Book Antiqua" panose="02040602050305030304" pitchFamily="18" charset="0"/>
              </a:rPr>
              <a:t> Physics Reports 589, 1–71 (2015).</a:t>
            </a:r>
          </a:p>
          <a:p>
            <a:pPr marL="285750" indent="-285750" algn="l">
              <a:lnSpc>
                <a:spcPts val="2099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Operational Dynamic Modeling Transcending Quantum and Classical Mechanics </a:t>
            </a:r>
            <a:r>
              <a:rPr lang="en-US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by</a:t>
            </a:r>
            <a:r>
              <a:rPr lang="en-US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  <a:hlinkClick r:id="rId5"/>
              </a:rPr>
              <a:t>Denys I. Bondar</a:t>
            </a:r>
            <a:r>
              <a:rPr lang="en-US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  <a:hlinkClick r:id="rId6"/>
              </a:rPr>
              <a:t>Renan Cabrera</a:t>
            </a:r>
            <a:r>
              <a:rPr lang="en-US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 </a:t>
            </a:r>
          </a:p>
          <a:p>
            <a:pPr algn="l">
              <a:lnSpc>
                <a:spcPts val="2099"/>
              </a:lnSpc>
              <a:spcAft>
                <a:spcPts val="900"/>
              </a:spcAft>
            </a:pPr>
            <a:r>
              <a:rPr lang="en-US" u="none" strike="noStrike" dirty="0">
                <a:solidFill>
                  <a:srgbClr val="000000"/>
                </a:solidFill>
                <a:latin typeface="Book Antiqua" panose="02040602050305030304" pitchFamily="18" charset="0"/>
                <a:hlinkClick r:id="rId7"/>
              </a:rPr>
              <a:t>     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  <a:hlinkClick r:id="rId7"/>
              </a:rPr>
              <a:t>Robert R.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hlinkClick r:id="rId7"/>
              </a:rPr>
              <a:t>Lompay</a:t>
            </a:r>
            <a:r>
              <a:rPr lang="en-US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  <a:hlinkClick r:id="rId8"/>
              </a:rPr>
              <a:t>Misha Yu. Ivanov</a:t>
            </a:r>
            <a:r>
              <a:rPr lang="en-US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  <a:hlinkClick r:id="rId9"/>
              </a:rPr>
              <a:t>Herschel A.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hlinkClick r:id="rId9"/>
              </a:rPr>
              <a:t>Rabitz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Phys. Rev. Lett. 109, 190403 (2012)</a:t>
            </a:r>
          </a:p>
          <a:p>
            <a:pPr marL="285750" indent="-285750" algn="l">
              <a:lnSpc>
                <a:spcPts val="2099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181817"/>
                </a:solidFill>
                <a:effectLst/>
                <a:latin typeface="Book Antiqua" panose="02040602050305030304" pitchFamily="18" charset="0"/>
              </a:rPr>
              <a:t>Clifford Algebras and Spinors </a:t>
            </a:r>
            <a:r>
              <a:rPr lang="en-US" b="0" dirty="0">
                <a:solidFill>
                  <a:srgbClr val="181817"/>
                </a:solidFill>
                <a:effectLst/>
                <a:latin typeface="Book Antiqua" panose="02040602050305030304" pitchFamily="18" charset="0"/>
              </a:rPr>
              <a:t>by P. </a:t>
            </a:r>
            <a:r>
              <a:rPr lang="en-US" b="0" dirty="0" err="1">
                <a:solidFill>
                  <a:srgbClr val="181817"/>
                </a:solidFill>
                <a:effectLst/>
                <a:latin typeface="Book Antiqua" panose="02040602050305030304" pitchFamily="18" charset="0"/>
              </a:rPr>
              <a:t>Lounesto</a:t>
            </a:r>
            <a:r>
              <a:rPr lang="en-US" b="0" i="0" dirty="0">
                <a:solidFill>
                  <a:srgbClr val="181817"/>
                </a:solidFill>
                <a:effectLst/>
                <a:latin typeface="Book Antiqua" panose="02040602050305030304" pitchFamily="18" charset="0"/>
              </a:rPr>
              <a:t>. 2nd ed. Cambridge University Press; 2001.</a:t>
            </a:r>
            <a:endParaRPr lang="en-US" b="0" i="0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marL="285750" indent="-285750" algn="l">
              <a:lnSpc>
                <a:spcPts val="2099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algn="l">
              <a:lnSpc>
                <a:spcPts val="2099"/>
              </a:lnSpc>
              <a:spcAft>
                <a:spcPts val="900"/>
              </a:spcAft>
            </a:pP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Images that do not appear in the above but were utilized:</a:t>
            </a:r>
          </a:p>
          <a:p>
            <a:pPr marL="285750" indent="-285750" algn="l">
              <a:lnSpc>
                <a:spcPts val="2099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  <a:hlinkClick r:id="rId10"/>
              </a:rPr>
              <a:t>https://en.wikipedia.org/wiki/Light_cone#/media/File:World_line.svg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 (Light cone)</a:t>
            </a:r>
          </a:p>
          <a:p>
            <a:pPr marL="285750" indent="-285750" algn="l">
              <a:lnSpc>
                <a:spcPts val="2099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  <a:hlinkClick r:id="rId11"/>
              </a:rPr>
              <a:t>https://www.wired.com/sponsored/story/a-path-to-breaking-up-forever-chemicals/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(Molecules)</a:t>
            </a:r>
            <a:endParaRPr lang="en-US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285750" indent="-285750" algn="l">
              <a:lnSpc>
                <a:spcPts val="2099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marL="285750" indent="-285750" algn="l">
              <a:lnSpc>
                <a:spcPts val="2099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2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A89ED-4BE1-56B1-E7F2-1679E938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786A-7E8E-2B34-380D-17864143B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411480"/>
            <a:ext cx="10852573" cy="3739896"/>
          </a:xfrm>
        </p:spPr>
        <p:txBody>
          <a:bodyPr anchor="t">
            <a:normAutofit/>
          </a:bodyPr>
          <a:lstStyle/>
          <a:p>
            <a:r>
              <a:rPr lang="en-US" sz="2400" dirty="0"/>
              <a:t>Using Dirac-von Neumann Axioms and Ehrenfest Theorems to derive Quantum/Classical Dynamics: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Quantum Case)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692F67-F968-04F4-B9D9-ADE6678BE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576" y="1213776"/>
            <a:ext cx="2081036" cy="683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82902D-2CBD-1910-E300-4BCAA1A60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" y="2281428"/>
            <a:ext cx="4244372" cy="1298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34089A-4E3B-2375-3740-1B00CCD7C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778" y="2399961"/>
            <a:ext cx="4238398" cy="88174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248382-4172-7EE8-14B6-E35ED73D0A73}"/>
              </a:ext>
            </a:extLst>
          </p:cNvPr>
          <p:cNvCxnSpPr>
            <a:cxnSpLocks/>
          </p:cNvCxnSpPr>
          <p:nvPr/>
        </p:nvCxnSpPr>
        <p:spPr>
          <a:xfrm>
            <a:off x="4826000" y="2768600"/>
            <a:ext cx="9660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46FF30C-5461-B6B6-B0CA-5B4BE56C3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6648" y="3766177"/>
            <a:ext cx="5502834" cy="7703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C5838F-B997-B942-27C3-30148A0F7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7628" y="4476422"/>
            <a:ext cx="6117320" cy="9136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3989A5-0AED-6109-0319-1F0D0BA319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555" y="5768704"/>
            <a:ext cx="1942303" cy="715586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E54655-8B4F-3C25-3EED-0C03115C01AB}"/>
              </a:ext>
            </a:extLst>
          </p:cNvPr>
          <p:cNvCxnSpPr>
            <a:cxnSpLocks/>
          </p:cNvCxnSpPr>
          <p:nvPr/>
        </p:nvCxnSpPr>
        <p:spPr>
          <a:xfrm>
            <a:off x="609600" y="6019800"/>
            <a:ext cx="2133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CF3EB61B-7189-7EAF-2C79-AD036B96A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4214" y="5851658"/>
            <a:ext cx="2348200" cy="65683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7DB567A-1DD2-C128-AA26-D35D8EC4E49B}"/>
              </a:ext>
            </a:extLst>
          </p:cNvPr>
          <p:cNvSpPr txBox="1"/>
          <p:nvPr/>
        </p:nvSpPr>
        <p:spPr>
          <a:xfrm>
            <a:off x="8369482" y="6019800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Schr</a:t>
            </a:r>
            <a:r>
              <a:rPr lang="en-US" b="1" i="1" dirty="0">
                <a:latin typeface="Aharoni" panose="02010803020104030203" pitchFamily="2" charset="-79"/>
                <a:cs typeface="Aharoni" panose="02010803020104030203" pitchFamily="2" charset="-79"/>
              </a:rPr>
              <a:t>ö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dinger Equation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41BF36C-190F-ED29-E699-7DE8DDC457F9}"/>
              </a:ext>
            </a:extLst>
          </p:cNvPr>
          <p:cNvCxnSpPr>
            <a:cxnSpLocks/>
          </p:cNvCxnSpPr>
          <p:nvPr/>
        </p:nvCxnSpPr>
        <p:spPr>
          <a:xfrm>
            <a:off x="491067" y="4631267"/>
            <a:ext cx="17610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74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7EF30-9C84-DFAD-C5A6-69414C7F5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6B1D5-7E37-1D42-93B0-2968AE390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411480"/>
            <a:ext cx="10852573" cy="3739896"/>
          </a:xfrm>
        </p:spPr>
        <p:txBody>
          <a:bodyPr anchor="t">
            <a:normAutofit/>
          </a:bodyPr>
          <a:lstStyle/>
          <a:p>
            <a:r>
              <a:rPr lang="en-US" sz="2400" dirty="0"/>
              <a:t>Using Dirac-von Neumann Axioms and Ehrenfest Theorems to derive Quantum/Classical Dynamics: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Classical Case)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21F69-75DE-FF4B-6614-90E08014C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" y="2281428"/>
            <a:ext cx="4244372" cy="1298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A48B75-5EAB-D072-152A-7EE4212BE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778" y="2399961"/>
            <a:ext cx="4238398" cy="88174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3EFFEA-2B0B-B2AC-BF28-0E7E562F35F0}"/>
              </a:ext>
            </a:extLst>
          </p:cNvPr>
          <p:cNvCxnSpPr>
            <a:cxnSpLocks/>
          </p:cNvCxnSpPr>
          <p:nvPr/>
        </p:nvCxnSpPr>
        <p:spPr>
          <a:xfrm>
            <a:off x="4826000" y="2768600"/>
            <a:ext cx="9660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459D65D-4E1A-8363-E53D-5FB023FCC309}"/>
              </a:ext>
            </a:extLst>
          </p:cNvPr>
          <p:cNvCxnSpPr>
            <a:cxnSpLocks/>
          </p:cNvCxnSpPr>
          <p:nvPr/>
        </p:nvCxnSpPr>
        <p:spPr>
          <a:xfrm>
            <a:off x="491067" y="4631267"/>
            <a:ext cx="17610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7C89C46-9CFE-CBCC-E74B-98790AC06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685" y="4177409"/>
            <a:ext cx="4440891" cy="985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30C471-45E5-A4D7-0E3E-36D4EFD21043}"/>
              </a:ext>
            </a:extLst>
          </p:cNvPr>
          <p:cNvSpPr txBox="1"/>
          <p:nvPr/>
        </p:nvSpPr>
        <p:spPr>
          <a:xfrm>
            <a:off x="7239000" y="4300907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Aharoni" panose="02010803020104030203" pitchFamily="2" charset="-79"/>
                <a:cs typeface="Aharoni" panose="02010803020104030203" pitchFamily="2" charset="-79"/>
              </a:rPr>
              <a:t>Problem!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DB0040-208F-2B02-44AC-FA4C7D6D0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043" y="1235104"/>
            <a:ext cx="1688574" cy="6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5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32D1D-ABBB-F8C8-489F-528054CFC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1DDD-37B1-3AE9-04E2-4D9124EE1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411480"/>
            <a:ext cx="10852573" cy="3739896"/>
          </a:xfrm>
        </p:spPr>
        <p:txBody>
          <a:bodyPr anchor="t">
            <a:normAutofit/>
          </a:bodyPr>
          <a:lstStyle/>
          <a:p>
            <a:r>
              <a:rPr lang="en-US" sz="2400" dirty="0"/>
              <a:t>Using Dirac-von Neumann Axioms and Ehrenfest Theorems to derive Quantum/Classical Dynamics: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Classical Case)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89B56-546C-A1A8-47C4-D0D18BD97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" y="2281428"/>
            <a:ext cx="4244372" cy="1298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647EF1-8265-3B7D-8CDC-7A52F5746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778" y="2399961"/>
            <a:ext cx="4238398" cy="88174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29817C-ECC6-4A78-C46F-57B9FD8FE654}"/>
              </a:ext>
            </a:extLst>
          </p:cNvPr>
          <p:cNvCxnSpPr>
            <a:cxnSpLocks/>
          </p:cNvCxnSpPr>
          <p:nvPr/>
        </p:nvCxnSpPr>
        <p:spPr>
          <a:xfrm>
            <a:off x="4826000" y="2768600"/>
            <a:ext cx="9660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E024F7A-01B9-8384-1C27-87D7B2A7D2B5}"/>
              </a:ext>
            </a:extLst>
          </p:cNvPr>
          <p:cNvCxnSpPr>
            <a:cxnSpLocks/>
          </p:cNvCxnSpPr>
          <p:nvPr/>
        </p:nvCxnSpPr>
        <p:spPr>
          <a:xfrm>
            <a:off x="609600" y="6019800"/>
            <a:ext cx="2133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00B5D83-4AF0-A0C3-C872-F9F183AADC95}"/>
              </a:ext>
            </a:extLst>
          </p:cNvPr>
          <p:cNvCxnSpPr>
            <a:cxnSpLocks/>
          </p:cNvCxnSpPr>
          <p:nvPr/>
        </p:nvCxnSpPr>
        <p:spPr>
          <a:xfrm>
            <a:off x="491067" y="4631267"/>
            <a:ext cx="17610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1E362B8-EAFF-C37B-DBB4-E9697C3CB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572" y="3885991"/>
            <a:ext cx="7214855" cy="1264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665C2B-D49E-AEA1-67D0-D39698365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279" y="1206472"/>
            <a:ext cx="1683039" cy="693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5D7130-13A7-866E-231F-833386081F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318" y="1269875"/>
            <a:ext cx="2447486" cy="640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7F2555-CB91-5CA6-6B39-1771FB9C03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8935" y="5588125"/>
            <a:ext cx="3172214" cy="7269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423E77-ECF0-8F62-018E-639EA67C2AA6}"/>
              </a:ext>
            </a:extLst>
          </p:cNvPr>
          <p:cNvSpPr txBox="1"/>
          <p:nvPr/>
        </p:nvSpPr>
        <p:spPr>
          <a:xfrm>
            <a:off x="7066884" y="5898190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haroni" panose="02010803020104030203" pitchFamily="2" charset="-79"/>
                <a:cs typeface="Aharoni" panose="02010803020104030203" pitchFamily="2" charset="-79"/>
              </a:rPr>
              <a:t>Koopman Generator</a:t>
            </a:r>
          </a:p>
        </p:txBody>
      </p:sp>
    </p:spTree>
    <p:extLst>
      <p:ext uri="{BB962C8B-B14F-4D97-AF65-F5344CB8AC3E}">
        <p14:creationId xmlns:p14="http://schemas.microsoft.com/office/powerpoint/2010/main" val="189259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B0087-7063-4720-FF00-57782D6F4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E7A35-3E7E-9E54-59B1-1137D4DAD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411480"/>
            <a:ext cx="10852573" cy="3739896"/>
          </a:xfrm>
        </p:spPr>
        <p:txBody>
          <a:bodyPr anchor="t">
            <a:normAutofit/>
          </a:bodyPr>
          <a:lstStyle/>
          <a:p>
            <a:r>
              <a:rPr lang="en-US" sz="2400" dirty="0"/>
              <a:t>Using Dirac-von Neumann Axioms and Ehrenfest Theorems to derive Quantum/Classical Dynamics: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Classical Case)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6E1251-19FB-DD07-5F75-917F14F9C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279" y="1206472"/>
            <a:ext cx="1683039" cy="693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417BD5-C348-9642-C2AC-46C02366C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318" y="1269875"/>
            <a:ext cx="2447486" cy="640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9F4A22-707F-FBDA-DACF-4E6AE6C55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831" y="2056705"/>
            <a:ext cx="3172214" cy="726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E6A769-0DEE-15EA-ED69-C221177F9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27" y="2783672"/>
            <a:ext cx="6719990" cy="1202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344076-3FDB-6D0C-41DB-F87C5DBEDD16}"/>
              </a:ext>
            </a:extLst>
          </p:cNvPr>
          <p:cNvSpPr txBox="1"/>
          <p:nvPr/>
        </p:nvSpPr>
        <p:spPr>
          <a:xfrm>
            <a:off x="7420351" y="2646335"/>
            <a:ext cx="45784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Since x and p commute, classical</a:t>
            </a:r>
          </a:p>
          <a:p>
            <a:r>
              <a:rPr lang="en-US" dirty="0">
                <a:latin typeface="Book Antiqua" panose="02040602050305030304" pitchFamily="18" charset="0"/>
              </a:rPr>
              <a:t>wavefunctions must be wavefunctions on</a:t>
            </a:r>
          </a:p>
          <a:p>
            <a:r>
              <a:rPr lang="en-US" dirty="0">
                <a:latin typeface="Book Antiqua" panose="02040602050305030304" pitchFamily="18" charset="0"/>
              </a:rPr>
              <a:t>phase space. Effectively, x and p have been</a:t>
            </a:r>
          </a:p>
          <a:p>
            <a:r>
              <a:rPr lang="en-US" dirty="0">
                <a:latin typeface="Book Antiqua" panose="02040602050305030304" pitchFamily="18" charset="0"/>
              </a:rPr>
              <a:t>deconjugated (no </a:t>
            </a:r>
            <a:r>
              <a:rPr lang="en-US" dirty="0" err="1">
                <a:latin typeface="Book Antiqua" panose="02040602050305030304" pitchFamily="18" charset="0"/>
              </a:rPr>
              <a:t>wavenature</a:t>
            </a:r>
            <a:r>
              <a:rPr lang="en-US" dirty="0">
                <a:latin typeface="Book Antiqua" panose="02040602050305030304" pitchFamily="18" charset="0"/>
              </a:rPr>
              <a:t>) to get </a:t>
            </a:r>
          </a:p>
          <a:p>
            <a:r>
              <a:rPr lang="en-US" dirty="0">
                <a:latin typeface="Book Antiqua" panose="02040602050305030304" pitchFamily="18" charset="0"/>
              </a:rPr>
              <a:t>classical mechanics of point particles.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77267-10D7-F2DD-5D88-F9E313ACE176}"/>
              </a:ext>
            </a:extLst>
          </p:cNvPr>
          <p:cNvSpPr txBox="1"/>
          <p:nvPr/>
        </p:nvSpPr>
        <p:spPr>
          <a:xfrm>
            <a:off x="2060768" y="456803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Book Antiqua" panose="02040602050305030304" pitchFamily="18" charset="0"/>
              </a:rPr>
              <a:t>Note: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09C51E-B5EB-3744-293F-BB41A892E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3279" y="4528628"/>
            <a:ext cx="5153672" cy="8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91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37ACD-44CF-A404-F47A-C1052AD28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F6C2-3D73-9F31-58A5-7C71A10DB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411480"/>
            <a:ext cx="10852573" cy="3739896"/>
          </a:xfrm>
        </p:spPr>
        <p:txBody>
          <a:bodyPr anchor="t">
            <a:normAutofit/>
          </a:bodyPr>
          <a:lstStyle/>
          <a:p>
            <a:r>
              <a:rPr lang="en-US" sz="2400" dirty="0"/>
              <a:t>Using Dirac-von Neumann Axioms and Ehrenfest Theorems to derive Quantum/Classical Dynamics: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Classical Case)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0A663C-944D-A3F0-1269-FF8A4C602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279" y="1206472"/>
            <a:ext cx="1683039" cy="693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C4C17F-9FF8-8EFF-69E5-D76C74637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318" y="1269875"/>
            <a:ext cx="2447486" cy="640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0991C0-587C-BC4B-C1AB-8FF13A236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831" y="2056705"/>
            <a:ext cx="3172214" cy="726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8B08EC-F8C8-7977-CC92-4AAD2409F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27" y="2783672"/>
            <a:ext cx="6719990" cy="1202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C4AC18-19C3-9C30-C092-7CAA26208950}"/>
              </a:ext>
            </a:extLst>
          </p:cNvPr>
          <p:cNvSpPr txBox="1"/>
          <p:nvPr/>
        </p:nvSpPr>
        <p:spPr>
          <a:xfrm>
            <a:off x="7394951" y="2420188"/>
            <a:ext cx="45784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Since x and p commute, classical</a:t>
            </a:r>
          </a:p>
          <a:p>
            <a:r>
              <a:rPr lang="en-US" dirty="0">
                <a:latin typeface="Book Antiqua" panose="02040602050305030304" pitchFamily="18" charset="0"/>
              </a:rPr>
              <a:t>wavefunctions must be wavefunctions on</a:t>
            </a:r>
          </a:p>
          <a:p>
            <a:r>
              <a:rPr lang="en-US" dirty="0">
                <a:latin typeface="Book Antiqua" panose="02040602050305030304" pitchFamily="18" charset="0"/>
              </a:rPr>
              <a:t>phase space. Effectively, x and p have been</a:t>
            </a:r>
          </a:p>
          <a:p>
            <a:r>
              <a:rPr lang="en-US" dirty="0">
                <a:latin typeface="Book Antiqua" panose="02040602050305030304" pitchFamily="18" charset="0"/>
              </a:rPr>
              <a:t>deconjugated (no </a:t>
            </a:r>
            <a:r>
              <a:rPr lang="en-US" dirty="0" err="1">
                <a:latin typeface="Book Antiqua" panose="02040602050305030304" pitchFamily="18" charset="0"/>
              </a:rPr>
              <a:t>wavenature</a:t>
            </a:r>
            <a:r>
              <a:rPr lang="en-US" dirty="0">
                <a:latin typeface="Book Antiqua" panose="02040602050305030304" pitchFamily="18" charset="0"/>
              </a:rPr>
              <a:t>) to get </a:t>
            </a:r>
          </a:p>
          <a:p>
            <a:r>
              <a:rPr lang="en-US" dirty="0">
                <a:latin typeface="Book Antiqua" panose="02040602050305030304" pitchFamily="18" charset="0"/>
              </a:rPr>
              <a:t>classical mechanics of point particles.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8E4FE-F053-3F5E-FF21-3C45EB1F06BF}"/>
              </a:ext>
            </a:extLst>
          </p:cNvPr>
          <p:cNvSpPr txBox="1"/>
          <p:nvPr/>
        </p:nvSpPr>
        <p:spPr>
          <a:xfrm>
            <a:off x="470742" y="4308592"/>
            <a:ext cx="562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Poisson Bracket from Quantum-like Commutators: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DDF6D4-7609-C3EF-AF5C-E13F39369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742" y="4835140"/>
            <a:ext cx="2791122" cy="5973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DDEE44-07B4-D4F0-5CCD-25A04E2786B6}"/>
              </a:ext>
            </a:extLst>
          </p:cNvPr>
          <p:cNvSpPr txBox="1"/>
          <p:nvPr/>
        </p:nvSpPr>
        <p:spPr>
          <a:xfrm>
            <a:off x="3865795" y="5009771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Born Rule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5A4887-9357-66C9-556C-E67182D36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225" y="5564532"/>
            <a:ext cx="4274108" cy="7516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63F262-42C8-7808-1F7C-37786ACE96AC}"/>
              </a:ext>
            </a:extLst>
          </p:cNvPr>
          <p:cNvSpPr txBox="1"/>
          <p:nvPr/>
        </p:nvSpPr>
        <p:spPr>
          <a:xfrm>
            <a:off x="5461000" y="5796601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haroni" panose="02010803020104030203" pitchFamily="2" charset="-79"/>
                <a:cs typeface="Aharoni" panose="02010803020104030203" pitchFamily="2" charset="-79"/>
              </a:rPr>
              <a:t>Liouville Equation</a:t>
            </a:r>
          </a:p>
        </p:txBody>
      </p:sp>
    </p:spTree>
    <p:extLst>
      <p:ext uri="{BB962C8B-B14F-4D97-AF65-F5344CB8AC3E}">
        <p14:creationId xmlns:p14="http://schemas.microsoft.com/office/powerpoint/2010/main" val="342958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D5AA8-18E3-C65C-34D0-79B19F778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7C68-578E-77A7-F8FD-BB6DDD288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anchor="t">
            <a:normAutofit/>
          </a:bodyPr>
          <a:lstStyle/>
          <a:p>
            <a:r>
              <a:rPr lang="en-US" sz="4800" dirty="0"/>
              <a:t>Nonrelativistic Koopman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28536-FC82-777E-4258-ECAEC5F02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Book Antiqua" panose="02040602050305030304" pitchFamily="18" charset="0"/>
              </a:rPr>
              <a:t>Dirac-von Neumann Axioms: Universal Axioms for Quantum-Classical Mechanics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A5797-6694-5247-D543-55E378B85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8" y="840121"/>
            <a:ext cx="6595872" cy="5177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6409641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_win32_DN_V3" id="{9F427321-9060-43C1-8B15-4D38A9FA231C}" vid="{F91C65FD-DCCD-4832-9662-5F5E106155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15C017-F059-461C-B5CA-F74FA82919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A2E174-8201-44C8-8E86-D532E6482AA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AF7CFCFE-9E11-486F-94A1-AD5EF62DE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{7117849A-4A24-4F72-916E-3A8C6BB95FC7}9db5ba7a-f6a8-423e-8130-f3099013613b-TF6f351658-02aa-4255-a406-604a46294ca9_win32</Template>
  <TotalTime>399</TotalTime>
  <Words>1713</Words>
  <Application>Microsoft Office PowerPoint</Application>
  <PresentationFormat>Widescreen</PresentationFormat>
  <Paragraphs>292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Aharoni</vt:lpstr>
      <vt:lpstr>Aptos</vt:lpstr>
      <vt:lpstr>Arial</vt:lpstr>
      <vt:lpstr>Book Antiqua</vt:lpstr>
      <vt:lpstr>Neue Haas Grotesk Text Pro</vt:lpstr>
      <vt:lpstr>Helena</vt:lpstr>
      <vt:lpstr>Koopman- von Neumann Field Theory   Dirac Algebra, Spinors, Pauli matrices, and other tools for relativistic classical mechanics</vt:lpstr>
      <vt:lpstr>Well Established: Nonrelativistic Koopman Theory</vt:lpstr>
      <vt:lpstr>Main Difference between Nonrelativistic Classical and Quantum: Commutation Relations of Algebra of Observables</vt:lpstr>
      <vt:lpstr>Using Dirac-von Neumann Axioms and Ehrenfest Theorems to derive Quantum/Classical Dynamics:  Quantum Case)</vt:lpstr>
      <vt:lpstr>Using Dirac-von Neumann Axioms and Ehrenfest Theorems to derive Quantum/Classical Dynamics:  Classical Case)</vt:lpstr>
      <vt:lpstr>Using Dirac-von Neumann Axioms and Ehrenfest Theorems to derive Quantum/Classical Dynamics:  Classical Case)</vt:lpstr>
      <vt:lpstr>Using Dirac-von Neumann Axioms and Ehrenfest Theorems to derive Quantum/Classical Dynamics:  Classical Case)</vt:lpstr>
      <vt:lpstr>Using Dirac-von Neumann Axioms and Ehrenfest Theorems to derive Quantum/Classical Dynamics:  Classical Case)</vt:lpstr>
      <vt:lpstr>Nonrelativistic Koopman Theory</vt:lpstr>
      <vt:lpstr>Hidden Variables… for Classical Mechanics (instead of for Quantum Mechanics)</vt:lpstr>
      <vt:lpstr>Some Results of Nonrelativistic Koopman Theory</vt:lpstr>
      <vt:lpstr>Some Results of Nonrelativistic Koopman Theory</vt:lpstr>
      <vt:lpstr>Some Results of Nonrelativistic Koopman Theory</vt:lpstr>
      <vt:lpstr>Applications of Nonrelativistic Koopman Theory</vt:lpstr>
      <vt:lpstr>Relativizing Koopman Theory</vt:lpstr>
      <vt:lpstr>But… this is far from straightforward.</vt:lpstr>
      <vt:lpstr>Spacetime Geometry Considerations: Classical/Quantum Particles with Spin</vt:lpstr>
      <vt:lpstr>Detour: Spacetime Geometry and Clifford Algebra</vt:lpstr>
      <vt:lpstr>Detour: Spacetime Geometry and Clifford Algebra</vt:lpstr>
      <vt:lpstr>Detour: Spacetime Geometry and Clifford Algebra</vt:lpstr>
      <vt:lpstr>Detour: Spacetime Geometry and Clifford Algebra</vt:lpstr>
      <vt:lpstr>Why the long detour?</vt:lpstr>
      <vt:lpstr>Why the long detour?</vt:lpstr>
      <vt:lpstr>Why the long detour?</vt:lpstr>
      <vt:lpstr>Why the long detour?</vt:lpstr>
      <vt:lpstr>Why the long detour?</vt:lpstr>
      <vt:lpstr>Introducing Koopman Philosophy to Geometric Spinors</vt:lpstr>
      <vt:lpstr>Introducing Koopman Philosophy to Geometric Spinors</vt:lpstr>
      <vt:lpstr>Action Principle for Relativistic Koopman Formalism</vt:lpstr>
      <vt:lpstr>Wigner Operator as a Spinorial Amplitude</vt:lpstr>
      <vt:lpstr>Koopman Treatment of Classical Chromodynamics</vt:lpstr>
      <vt:lpstr>Further Work Being Done</vt:lpstr>
      <vt:lpstr>Thank you!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Piasecki</dc:creator>
  <cp:lastModifiedBy>Daniel Piasecki</cp:lastModifiedBy>
  <cp:revision>4</cp:revision>
  <dcterms:created xsi:type="dcterms:W3CDTF">2026-04-02T21:43:06Z</dcterms:created>
  <dcterms:modified xsi:type="dcterms:W3CDTF">2026-04-06T13:23:55Z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